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86CC"/>
    <a:srgbClr val="1A72BE"/>
    <a:srgbClr val="2738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55" autoAdjust="0"/>
    <p:restoredTop sz="94660"/>
  </p:normalViewPr>
  <p:slideViewPr>
    <p:cSldViewPr snapToGrid="0">
      <p:cViewPr varScale="1">
        <p:scale>
          <a:sx n="107" d="100"/>
          <a:sy n="107"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B4FD5A-3A4B-CA4C-BDA3-C30AC75BB505}" type="datetimeFigureOut">
              <a:rPr lang="en-US" smtClean="0"/>
              <a:t>7/25/2026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4B1F2-BE44-674D-8152-794FA588EF0E}" type="slidenum">
              <a:rPr lang="en-US" smtClean="0"/>
              <a:t>‹#›</a:t>
            </a:fld>
            <a:endParaRPr lang="en-US" dirty="0"/>
          </a:p>
        </p:txBody>
      </p:sp>
    </p:spTree>
    <p:extLst>
      <p:ext uri="{BB962C8B-B14F-4D97-AF65-F5344CB8AC3E}">
        <p14:creationId xmlns:p14="http://schemas.microsoft.com/office/powerpoint/2010/main" val="1251494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FE6F5-A13A-B484-05E6-603C080035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5439CAC-FA35-F45E-F0D2-B801252F3E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3521C8-A4AB-3871-C1AE-161F2D161FD6}"/>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5" name="Footer Placeholder 4">
            <a:extLst>
              <a:ext uri="{FF2B5EF4-FFF2-40B4-BE49-F238E27FC236}">
                <a16:creationId xmlns:a16="http://schemas.microsoft.com/office/drawing/2014/main" id="{74BA0DA6-6161-B881-6BCF-6CFECFEE07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457AC05-371A-CD06-531C-649F48EBAABB}"/>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3224861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39459-E56C-9EA1-6D44-0D357E221F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502BDC-AB9C-2118-4BD9-ACD25602CD1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98F14B-B10B-D382-D90C-48FF0C165918}"/>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5" name="Footer Placeholder 4">
            <a:extLst>
              <a:ext uri="{FF2B5EF4-FFF2-40B4-BE49-F238E27FC236}">
                <a16:creationId xmlns:a16="http://schemas.microsoft.com/office/drawing/2014/main" id="{742E1A66-709C-2948-6077-7775A4CB174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81DA36-DEE1-DBB9-4E46-88C3F8FDF719}"/>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689850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334E5B-D274-E6BA-62B3-5B9C2BFDCD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E8C304-D774-F4CB-D616-C001B252EB5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FBB65D-C70A-8BD5-7F84-A8BFA6216A7B}"/>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5" name="Footer Placeholder 4">
            <a:extLst>
              <a:ext uri="{FF2B5EF4-FFF2-40B4-BE49-F238E27FC236}">
                <a16:creationId xmlns:a16="http://schemas.microsoft.com/office/drawing/2014/main" id="{5A23124D-606D-74E7-1586-E469CAB8E43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DC97684-CEE5-5B02-D2C5-933086A97D1D}"/>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115580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F21A5-E87F-C611-17FF-DD31474EBF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0C2C65-DE3B-6735-3196-37E18AFD42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CCC493-3879-CE0E-AE8B-D5B209759D14}"/>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5" name="Footer Placeholder 4">
            <a:extLst>
              <a:ext uri="{FF2B5EF4-FFF2-40B4-BE49-F238E27FC236}">
                <a16:creationId xmlns:a16="http://schemas.microsoft.com/office/drawing/2014/main" id="{09B1EF4C-40D5-1511-4EE6-E6BA3C4B6BE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92302B-E9F6-FE23-533E-57D34DF2B75A}"/>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2288943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F8F59-0BE9-F49D-422D-AC77178ADE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CB8C84-7510-C53D-E663-D5D0851597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E5A2F0-ED72-856C-A9BD-A38E968841C6}"/>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5" name="Footer Placeholder 4">
            <a:extLst>
              <a:ext uri="{FF2B5EF4-FFF2-40B4-BE49-F238E27FC236}">
                <a16:creationId xmlns:a16="http://schemas.microsoft.com/office/drawing/2014/main" id="{C87F164B-4946-9A31-B86C-5A6BB6EC61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ADA548E-1CBB-EF62-4371-5F199DC46D4E}"/>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783211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E332F-D8FF-5C8F-7CF3-5ACB937504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11ECEF-F92E-E697-1A67-82C1FD46636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5BF766-4CFA-877A-B18E-325D580848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E038DC-9F28-F907-E310-406C5B5A2025}"/>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6" name="Footer Placeholder 5">
            <a:extLst>
              <a:ext uri="{FF2B5EF4-FFF2-40B4-BE49-F238E27FC236}">
                <a16:creationId xmlns:a16="http://schemas.microsoft.com/office/drawing/2014/main" id="{C8BA4B6A-53C8-B3F7-C0D2-8F7929D6955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E135C11-EF77-2C4D-E1C1-7FC35F4FCCA6}"/>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4094134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4F79C-FAE2-0583-F459-7CE06CD82AB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AB0B5F9-94D0-8111-5EAD-EC9219D3A0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C8721A-C208-2090-7180-AE6A8369342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A98524-0931-1FCA-3552-E1002C83B0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6C3CBDD-85D8-CCA7-7755-15A94C1983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EF445D-B2A6-4EBD-F271-7D97C6731944}"/>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8" name="Footer Placeholder 7">
            <a:extLst>
              <a:ext uri="{FF2B5EF4-FFF2-40B4-BE49-F238E27FC236}">
                <a16:creationId xmlns:a16="http://schemas.microsoft.com/office/drawing/2014/main" id="{27318196-43CE-C579-469A-88DC3E463DD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21ED5EA-7E31-A0FC-E044-FEBE1F492760}"/>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19271122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22C93-4440-E419-FC8F-D02A3BE27B6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37275D-068B-CE24-7EA2-9304FB6FD2DD}"/>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4" name="Footer Placeholder 3">
            <a:extLst>
              <a:ext uri="{FF2B5EF4-FFF2-40B4-BE49-F238E27FC236}">
                <a16:creationId xmlns:a16="http://schemas.microsoft.com/office/drawing/2014/main" id="{44A41F22-5688-8834-E9E8-F2F0D0E0D7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2C4D0BE-F116-1E4F-A59E-5F420B5ED448}"/>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243046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239B80-212F-9872-93B0-FA594D0C826D}"/>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3" name="Footer Placeholder 2">
            <a:extLst>
              <a:ext uri="{FF2B5EF4-FFF2-40B4-BE49-F238E27FC236}">
                <a16:creationId xmlns:a16="http://schemas.microsoft.com/office/drawing/2014/main" id="{5F1C0F46-2CA5-C594-9CC1-B2079D37ECF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A08FF027-3247-CC35-ED3F-879F74AFDABA}"/>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2198066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24130-CA53-661A-2E76-B6D26ED600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41C8DE-500F-CA32-A16A-62D43D992C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A030200-E91C-A38C-A023-8AAE15C26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C9157F-C83F-8DAB-01EC-054D80519EE4}"/>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6" name="Footer Placeholder 5">
            <a:extLst>
              <a:ext uri="{FF2B5EF4-FFF2-40B4-BE49-F238E27FC236}">
                <a16:creationId xmlns:a16="http://schemas.microsoft.com/office/drawing/2014/main" id="{E785CDB6-1456-3DD4-7525-07665D39A26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B744401-FFE3-4A73-0717-AB8B2FEE348C}"/>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797455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2E5B6-9279-28FC-87CF-5EB14A0B09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3D5238-1783-EA7A-E3C5-7FE239E8E3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C8233F5-57F8-63CF-1EB0-5ABE129E4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1B8B66-BD35-C1E8-849E-0CF34DA2D927}"/>
              </a:ext>
            </a:extLst>
          </p:cNvPr>
          <p:cNvSpPr>
            <a:spLocks noGrp="1"/>
          </p:cNvSpPr>
          <p:nvPr>
            <p:ph type="dt" sz="half" idx="10"/>
          </p:nvPr>
        </p:nvSpPr>
        <p:spPr/>
        <p:txBody>
          <a:bodyPr/>
          <a:lstStyle/>
          <a:p>
            <a:fld id="{CD7C1389-9D1C-4D5C-9802-83477513D8FD}" type="datetimeFigureOut">
              <a:rPr lang="en-US" smtClean="0"/>
              <a:t>7/25/2026</a:t>
            </a:fld>
            <a:endParaRPr lang="en-US" dirty="0"/>
          </a:p>
        </p:txBody>
      </p:sp>
      <p:sp>
        <p:nvSpPr>
          <p:cNvPr id="6" name="Footer Placeholder 5">
            <a:extLst>
              <a:ext uri="{FF2B5EF4-FFF2-40B4-BE49-F238E27FC236}">
                <a16:creationId xmlns:a16="http://schemas.microsoft.com/office/drawing/2014/main" id="{97F37A60-10E6-8FA6-19BD-70FAD130DB8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8AAF122-6BC5-1D71-3A5D-4D89B6A17D7C}"/>
              </a:ext>
            </a:extLst>
          </p:cNvPr>
          <p:cNvSpPr>
            <a:spLocks noGrp="1"/>
          </p:cNvSpPr>
          <p:nvPr>
            <p:ph type="sldNum" sz="quarter" idx="12"/>
          </p:nvPr>
        </p:nvSpPr>
        <p:spPr/>
        <p:txBody>
          <a:bodyPr/>
          <a:lstStyle/>
          <a:p>
            <a:fld id="{B8CA717F-9492-42CF-AAC4-0C87C3A79616}" type="slidenum">
              <a:rPr lang="en-US" smtClean="0"/>
              <a:t>‹#›</a:t>
            </a:fld>
            <a:endParaRPr lang="en-US" dirty="0"/>
          </a:p>
        </p:txBody>
      </p:sp>
    </p:spTree>
    <p:extLst>
      <p:ext uri="{BB962C8B-B14F-4D97-AF65-F5344CB8AC3E}">
        <p14:creationId xmlns:p14="http://schemas.microsoft.com/office/powerpoint/2010/main" val="192917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F0637FE-0A99-9AEE-6D15-882BDBECDF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807E11-CF61-E1D9-473F-62C50FEB29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FCCC70-8F3B-3CD0-96C5-CAD0B7EF9B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7C1389-9D1C-4D5C-9802-83477513D8FD}" type="datetimeFigureOut">
              <a:rPr lang="en-US" smtClean="0"/>
              <a:t>7/25/2026</a:t>
            </a:fld>
            <a:endParaRPr lang="en-US" dirty="0"/>
          </a:p>
        </p:txBody>
      </p:sp>
      <p:sp>
        <p:nvSpPr>
          <p:cNvPr id="5" name="Footer Placeholder 4">
            <a:extLst>
              <a:ext uri="{FF2B5EF4-FFF2-40B4-BE49-F238E27FC236}">
                <a16:creationId xmlns:a16="http://schemas.microsoft.com/office/drawing/2014/main" id="{D74F6017-B4E1-004B-4802-5E3D44AF85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8AED78A-0AEC-F998-DE9D-53DEC47075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A717F-9492-42CF-AAC4-0C87C3A79616}" type="slidenum">
              <a:rPr lang="en-US" smtClean="0"/>
              <a:t>‹#›</a:t>
            </a:fld>
            <a:endParaRPr lang="en-US" dirty="0"/>
          </a:p>
        </p:txBody>
      </p:sp>
    </p:spTree>
    <p:extLst>
      <p:ext uri="{BB962C8B-B14F-4D97-AF65-F5344CB8AC3E}">
        <p14:creationId xmlns:p14="http://schemas.microsoft.com/office/powerpoint/2010/main" val="750150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5.svg"/><Relationship Id="rId7" Type="http://schemas.openxmlformats.org/officeDocument/2006/relationships/image" Target="../media/image24.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5"/>
          <p:cNvPicPr/>
          <p:nvPr/>
        </p:nvPicPr>
        <p:blipFill>
          <a:blip r:embed="rId2"/>
          <a:stretch>
            <a:fillRect/>
          </a:stretch>
        </p:blipFill>
        <p:spPr>
          <a:xfrm>
            <a:off x="0" y="1"/>
            <a:ext cx="12192000" cy="7045158"/>
          </a:xfrm>
          <a:prstGeom prst="rect">
            <a:avLst/>
          </a:prstGeom>
        </p:spPr>
      </p:pic>
      <p:sp>
        <p:nvSpPr>
          <p:cNvPr id="8" name="TextBox 7">
            <a:extLst>
              <a:ext uri="{FF2B5EF4-FFF2-40B4-BE49-F238E27FC236}">
                <a16:creationId xmlns:a16="http://schemas.microsoft.com/office/drawing/2014/main" id="{B6CE1037-173E-2232-C8DB-CAE26373A828}"/>
              </a:ext>
            </a:extLst>
          </p:cNvPr>
          <p:cNvSpPr txBox="1"/>
          <p:nvPr/>
        </p:nvSpPr>
        <p:spPr>
          <a:xfrm>
            <a:off x="4330328" y="3214893"/>
            <a:ext cx="3833524" cy="954107"/>
          </a:xfrm>
          <a:prstGeom prst="rect">
            <a:avLst/>
          </a:prstGeom>
          <a:noFill/>
        </p:spPr>
        <p:txBody>
          <a:bodyPr wrap="square">
            <a:spAutoFit/>
          </a:bodyPr>
          <a:lstStyle/>
          <a:p>
            <a:pPr algn="ctr"/>
            <a:r>
              <a:rPr lang="en-US" altLang="en-US" sz="2800" b="1" dirty="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rPr>
              <a:t>M&amp;A INTEGRATION KICKOFF MEEETING</a:t>
            </a:r>
            <a:endParaRPr lang="en-US" sz="2800" b="1" dirty="0"/>
          </a:p>
        </p:txBody>
      </p:sp>
      <p:sp>
        <p:nvSpPr>
          <p:cNvPr id="10" name="TextBox 9">
            <a:extLst>
              <a:ext uri="{FF2B5EF4-FFF2-40B4-BE49-F238E27FC236}">
                <a16:creationId xmlns:a16="http://schemas.microsoft.com/office/drawing/2014/main" id="{9D1EE8F6-7818-EC59-A88F-35FA366F118B}"/>
              </a:ext>
            </a:extLst>
          </p:cNvPr>
          <p:cNvSpPr txBox="1"/>
          <p:nvPr/>
        </p:nvSpPr>
        <p:spPr>
          <a:xfrm>
            <a:off x="3199090" y="2091770"/>
            <a:ext cx="6096000" cy="830997"/>
          </a:xfrm>
          <a:prstGeom prst="rect">
            <a:avLst/>
          </a:prstGeom>
          <a:noFill/>
        </p:spPr>
        <p:txBody>
          <a:bodyPr wrap="square">
            <a:spAutoFit/>
          </a:bodyPr>
          <a:lstStyle/>
          <a:p>
            <a:pPr algn="ctr"/>
            <a:r>
              <a:rPr lang="en-US" altLang="en-US" sz="4800" b="1" dirty="0">
                <a:solidFill>
                  <a:schemeClr val="bg1"/>
                </a:solidFill>
                <a:latin typeface="Tahoma" panose="020B0604030504040204" pitchFamily="34" charset="0"/>
                <a:ea typeface="Tahoma" panose="020B0604030504040204" pitchFamily="34" charset="0"/>
                <a:cs typeface="Tahoma" panose="020B0604030504040204" pitchFamily="34" charset="0"/>
              </a:rPr>
              <a:t>MARKETING</a:t>
            </a:r>
            <a:endParaRPr lang="en-US" sz="4800" dirty="0">
              <a:solidFill>
                <a:schemeClr val="bg1"/>
              </a:solidFill>
            </a:endParaRPr>
          </a:p>
        </p:txBody>
      </p:sp>
      <p:pic>
        <p:nvPicPr>
          <p:cNvPr id="14" name="Graphic 13">
            <a:extLst>
              <a:ext uri="{FF2B5EF4-FFF2-40B4-BE49-F238E27FC236}">
                <a16:creationId xmlns:a16="http://schemas.microsoft.com/office/drawing/2014/main" id="{AC2085DA-6F9D-464B-0313-76885681B3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79237" y="3010492"/>
            <a:ext cx="4135707" cy="2753734"/>
          </a:xfrm>
          <a:prstGeom prst="rect">
            <a:avLst/>
          </a:prstGeom>
        </p:spPr>
      </p:pic>
      <p:pic>
        <p:nvPicPr>
          <p:cNvPr id="16" name="Graphic 15">
            <a:extLst>
              <a:ext uri="{FF2B5EF4-FFF2-40B4-BE49-F238E27FC236}">
                <a16:creationId xmlns:a16="http://schemas.microsoft.com/office/drawing/2014/main" id="{7609EA09-6257-5878-72BD-809E274CEB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79237" y="1251819"/>
            <a:ext cx="4135706" cy="710681"/>
          </a:xfrm>
          <a:prstGeom prst="rect">
            <a:avLst/>
          </a:prstGeom>
        </p:spPr>
      </p:pic>
    </p:spTree>
    <p:extLst>
      <p:ext uri="{BB962C8B-B14F-4D97-AF65-F5344CB8AC3E}">
        <p14:creationId xmlns:p14="http://schemas.microsoft.com/office/powerpoint/2010/main" val="2874293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0" y="0"/>
            <a:ext cx="12221707" cy="6858000"/>
          </a:xfrm>
          <a:prstGeom prst="rect">
            <a:avLst/>
          </a:prstGeom>
        </p:spPr>
      </p:pic>
      <p:sp>
        <p:nvSpPr>
          <p:cNvPr id="5" name="Slide Number Placeholder 5">
            <a:extLst>
              <a:ext uri="{FF2B5EF4-FFF2-40B4-BE49-F238E27FC236}">
                <a16:creationId xmlns:a16="http://schemas.microsoft.com/office/drawing/2014/main" id="{F30E559C-7FCD-3BD2-A5ED-30E81AACB54E}"/>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10</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2E887BCB-C312-58D0-1BAD-235784A28095}"/>
              </a:ext>
            </a:extLst>
          </p:cNvPr>
          <p:cNvSpPr txBox="1"/>
          <p:nvPr/>
        </p:nvSpPr>
        <p:spPr>
          <a:xfrm>
            <a:off x="1200818" y="871123"/>
            <a:ext cx="3855656" cy="1754326"/>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BRANDING </a:t>
            </a:r>
            <a:r>
              <a:rPr lang="en-US" altLang="en-US" sz="3600" kern="1200" dirty="0">
                <a:latin typeface="Tahoma" panose="020B0604030504040204" pitchFamily="34" charset="0"/>
                <a:ea typeface="Tahoma" panose="020B0604030504040204" pitchFamily="34" charset="0"/>
                <a:cs typeface="Tahoma" panose="020B0604030504040204" pitchFamily="34" charset="0"/>
              </a:rPr>
              <a:t>INTEGRATION PLAN</a:t>
            </a:r>
            <a:endParaRPr lang="en-US" sz="3600"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C862DCC5-A554-BE17-26FB-0C3A986CA56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830" y="1210124"/>
            <a:ext cx="1200818" cy="1076325"/>
          </a:xfrm>
          <a:prstGeom prst="rect">
            <a:avLst/>
          </a:prstGeom>
        </p:spPr>
      </p:pic>
      <p:sp>
        <p:nvSpPr>
          <p:cNvPr id="10" name="TextBox 9">
            <a:extLst>
              <a:ext uri="{FF2B5EF4-FFF2-40B4-BE49-F238E27FC236}">
                <a16:creationId xmlns:a16="http://schemas.microsoft.com/office/drawing/2014/main" id="{32A75943-D50F-8B01-0BB9-44069DDE1E41}"/>
              </a:ext>
            </a:extLst>
          </p:cNvPr>
          <p:cNvSpPr txBox="1"/>
          <p:nvPr/>
        </p:nvSpPr>
        <p:spPr>
          <a:xfrm>
            <a:off x="1137988" y="2806131"/>
            <a:ext cx="4429435" cy="2634567"/>
          </a:xfrm>
          <a:prstGeom prst="rect">
            <a:avLst/>
          </a:prstGeom>
          <a:noFill/>
        </p:spPr>
        <p:txBody>
          <a:bodyPr wrap="square">
            <a:spAutoFit/>
          </a:bodyPr>
          <a:lstStyle/>
          <a:p>
            <a:pPr marL="285750" indent="-285750" eaLnBrk="1" hangingPunct="1">
              <a:spcBef>
                <a:spcPct val="20000"/>
              </a:spcBef>
              <a:buSzPct val="10000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Quickly establish one company brand name and image</a:t>
            </a:r>
          </a:p>
          <a:p>
            <a:pPr marL="285750" indent="-285750">
              <a:spcBef>
                <a:spcPct val="20000"/>
              </a:spcBef>
              <a:buSzPct val="10000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Build excitement for and confidence in the new entity among key constituencies (employees, partners, clients and the market)</a:t>
            </a:r>
          </a:p>
          <a:p>
            <a:pPr marL="285750" indent="-285750">
              <a:spcBef>
                <a:spcPct val="20000"/>
              </a:spcBef>
              <a:buSzPct val="10000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Build a sense of one team and one culture as quickly as possible</a:t>
            </a:r>
          </a:p>
          <a:p>
            <a:pPr marL="285750" indent="-285750">
              <a:spcBef>
                <a:spcPct val="20000"/>
              </a:spcBef>
              <a:buSzPct val="10000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Minimize client confusion, disruption and lost revenue through the transition</a:t>
            </a:r>
          </a:p>
          <a:p>
            <a:pPr marL="285750" indent="-285750">
              <a:spcBef>
                <a:spcPct val="20000"/>
              </a:spcBef>
              <a:buSzPct val="10000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Ensure reinforcement of the newly acquired capabilities</a:t>
            </a:r>
          </a:p>
        </p:txBody>
      </p:sp>
      <p:sp>
        <p:nvSpPr>
          <p:cNvPr id="2" name="Holder 5">
            <a:extLst>
              <a:ext uri="{FF2B5EF4-FFF2-40B4-BE49-F238E27FC236}">
                <a16:creationId xmlns:a16="http://schemas.microsoft.com/office/drawing/2014/main" id="{98E67917-E4E9-07E2-083C-833A484FE209}"/>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88957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07E90245-B36C-15D6-3806-1FB7755487D7}"/>
              </a:ext>
            </a:extLst>
          </p:cNvPr>
          <p:cNvPicPr/>
          <p:nvPr/>
        </p:nvPicPr>
        <p:blipFill>
          <a:blip r:embed="rId2"/>
          <a:stretch>
            <a:fillRect/>
          </a:stretch>
        </p:blipFill>
        <p:spPr>
          <a:xfrm>
            <a:off x="0" y="0"/>
            <a:ext cx="12192000" cy="6841331"/>
          </a:xfrm>
          <a:prstGeom prst="rect">
            <a:avLst/>
          </a:prstGeom>
        </p:spPr>
      </p:pic>
      <p:sp>
        <p:nvSpPr>
          <p:cNvPr id="5" name="Slide Number Placeholder 5">
            <a:extLst>
              <a:ext uri="{FF2B5EF4-FFF2-40B4-BE49-F238E27FC236}">
                <a16:creationId xmlns:a16="http://schemas.microsoft.com/office/drawing/2014/main" id="{4E35B57F-84E6-1393-2077-F4C0963AF52C}"/>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11</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FCE46393-7BC9-C37F-3CCC-2B42F9EE8829}"/>
              </a:ext>
            </a:extLst>
          </p:cNvPr>
          <p:cNvSpPr txBox="1"/>
          <p:nvPr/>
        </p:nvSpPr>
        <p:spPr>
          <a:xfrm>
            <a:off x="1075159" y="852378"/>
            <a:ext cx="3855656" cy="646331"/>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DEPENDENCIES</a:t>
            </a:r>
            <a:endParaRPr lang="en-US" sz="3600"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603F6DEF-28F2-85D7-25A9-FFD1FE18C02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830" y="614230"/>
            <a:ext cx="1200818" cy="1076325"/>
          </a:xfrm>
          <a:prstGeom prst="rect">
            <a:avLst/>
          </a:prstGeom>
        </p:spPr>
      </p:pic>
      <p:grpSp>
        <p:nvGrpSpPr>
          <p:cNvPr id="38" name="Group 37">
            <a:extLst>
              <a:ext uri="{FF2B5EF4-FFF2-40B4-BE49-F238E27FC236}">
                <a16:creationId xmlns:a16="http://schemas.microsoft.com/office/drawing/2014/main" id="{51F857BD-E79B-9D79-F21D-57991646EBAA}"/>
              </a:ext>
            </a:extLst>
          </p:cNvPr>
          <p:cNvGrpSpPr/>
          <p:nvPr/>
        </p:nvGrpSpPr>
        <p:grpSpPr>
          <a:xfrm>
            <a:off x="2763324" y="2195902"/>
            <a:ext cx="6873695" cy="2597005"/>
            <a:chOff x="2555745" y="2208680"/>
            <a:chExt cx="6873695" cy="2597005"/>
          </a:xfrm>
        </p:grpSpPr>
        <p:sp>
          <p:nvSpPr>
            <p:cNvPr id="10" name="Rectangle 9">
              <a:extLst>
                <a:ext uri="{FF2B5EF4-FFF2-40B4-BE49-F238E27FC236}">
                  <a16:creationId xmlns:a16="http://schemas.microsoft.com/office/drawing/2014/main" id="{AA6F10DD-6468-7616-96E3-40C0C212746B}"/>
                </a:ext>
              </a:extLst>
            </p:cNvPr>
            <p:cNvSpPr/>
            <p:nvPr/>
          </p:nvSpPr>
          <p:spPr>
            <a:xfrm>
              <a:off x="2555745" y="2208680"/>
              <a:ext cx="6665351" cy="453498"/>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0B85E180-2807-34C6-BE45-402A88C04B0A}"/>
                </a:ext>
              </a:extLst>
            </p:cNvPr>
            <p:cNvSpPr txBox="1"/>
            <p:nvPr/>
          </p:nvSpPr>
          <p:spPr>
            <a:xfrm>
              <a:off x="2764091" y="2255341"/>
              <a:ext cx="1703737" cy="33855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6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Dependency</a:t>
              </a:r>
            </a:p>
          </p:txBody>
        </p:sp>
        <p:sp>
          <p:nvSpPr>
            <p:cNvPr id="13" name="TextBox 12">
              <a:extLst>
                <a:ext uri="{FF2B5EF4-FFF2-40B4-BE49-F238E27FC236}">
                  <a16:creationId xmlns:a16="http://schemas.microsoft.com/office/drawing/2014/main" id="{CA445E8D-A778-DB21-C428-1B3B14AA526D}"/>
                </a:ext>
              </a:extLst>
            </p:cNvPr>
            <p:cNvSpPr txBox="1"/>
            <p:nvPr/>
          </p:nvSpPr>
          <p:spPr>
            <a:xfrm>
              <a:off x="6096000" y="2255341"/>
              <a:ext cx="2999442" cy="33855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6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Group(s) or Function(s)</a:t>
              </a:r>
            </a:p>
          </p:txBody>
        </p:sp>
        <p:cxnSp>
          <p:nvCxnSpPr>
            <p:cNvPr id="15" name="Straight Connector 14">
              <a:extLst>
                <a:ext uri="{FF2B5EF4-FFF2-40B4-BE49-F238E27FC236}">
                  <a16:creationId xmlns:a16="http://schemas.microsoft.com/office/drawing/2014/main" id="{99AD1B4D-7427-326B-05F0-5D68382E6809}"/>
                </a:ext>
              </a:extLst>
            </p:cNvPr>
            <p:cNvCxnSpPr/>
            <p:nvPr/>
          </p:nvCxnSpPr>
          <p:spPr>
            <a:xfrm>
              <a:off x="6007261" y="2208680"/>
              <a:ext cx="0" cy="453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105AC55-FEB4-B196-AA10-6DE0D9CD9CAA}"/>
                </a:ext>
              </a:extLst>
            </p:cNvPr>
            <p:cNvSpPr/>
            <p:nvPr/>
          </p:nvSpPr>
          <p:spPr>
            <a:xfrm>
              <a:off x="2555745" y="2737374"/>
              <a:ext cx="6665351" cy="453498"/>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28BCA6E7-671E-7D1A-A0DA-5471C1F5241A}"/>
                </a:ext>
              </a:extLst>
            </p:cNvPr>
            <p:cNvSpPr txBox="1"/>
            <p:nvPr/>
          </p:nvSpPr>
          <p:spPr>
            <a:xfrm>
              <a:off x="2764091" y="2825623"/>
              <a:ext cx="1703737"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Branding</a:t>
              </a:r>
            </a:p>
          </p:txBody>
        </p:sp>
        <p:sp>
          <p:nvSpPr>
            <p:cNvPr id="20" name="TextBox 19">
              <a:extLst>
                <a:ext uri="{FF2B5EF4-FFF2-40B4-BE49-F238E27FC236}">
                  <a16:creationId xmlns:a16="http://schemas.microsoft.com/office/drawing/2014/main" id="{BE481211-AEEC-617C-38C6-D479124A22AD}"/>
                </a:ext>
              </a:extLst>
            </p:cNvPr>
            <p:cNvSpPr txBox="1"/>
            <p:nvPr/>
          </p:nvSpPr>
          <p:spPr>
            <a:xfrm>
              <a:off x="6095999" y="2794195"/>
              <a:ext cx="3187919"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IT, Facilities, Suppliers (of materials)</a:t>
              </a:r>
            </a:p>
          </p:txBody>
        </p:sp>
        <p:cxnSp>
          <p:nvCxnSpPr>
            <p:cNvPr id="21" name="Straight Connector 20">
              <a:extLst>
                <a:ext uri="{FF2B5EF4-FFF2-40B4-BE49-F238E27FC236}">
                  <a16:creationId xmlns:a16="http://schemas.microsoft.com/office/drawing/2014/main" id="{B1F5EF31-1E56-3D74-8E2F-C1EAE62A35C6}"/>
                </a:ext>
              </a:extLst>
            </p:cNvPr>
            <p:cNvCxnSpPr/>
            <p:nvPr/>
          </p:nvCxnSpPr>
          <p:spPr>
            <a:xfrm>
              <a:off x="6007261" y="2737373"/>
              <a:ext cx="0" cy="453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D25EBF4-79A8-4CB5-73C3-BE7AE23B0B56}"/>
                </a:ext>
              </a:extLst>
            </p:cNvPr>
            <p:cNvSpPr/>
            <p:nvPr/>
          </p:nvSpPr>
          <p:spPr>
            <a:xfrm>
              <a:off x="2555745" y="3266067"/>
              <a:ext cx="6665351" cy="453498"/>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3851180A-237B-A22D-EB51-8435D378DEF4}"/>
                </a:ext>
              </a:extLst>
            </p:cNvPr>
            <p:cNvSpPr txBox="1"/>
            <p:nvPr/>
          </p:nvSpPr>
          <p:spPr>
            <a:xfrm>
              <a:off x="2764091" y="3354316"/>
              <a:ext cx="1703737"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Communication</a:t>
              </a:r>
            </a:p>
          </p:txBody>
        </p:sp>
        <p:sp>
          <p:nvSpPr>
            <p:cNvPr id="24" name="TextBox 23">
              <a:extLst>
                <a:ext uri="{FF2B5EF4-FFF2-40B4-BE49-F238E27FC236}">
                  <a16:creationId xmlns:a16="http://schemas.microsoft.com/office/drawing/2014/main" id="{3719F802-1524-0F13-25F7-25DCA7ADFA5B}"/>
                </a:ext>
              </a:extLst>
            </p:cNvPr>
            <p:cNvSpPr txBox="1"/>
            <p:nvPr/>
          </p:nvSpPr>
          <p:spPr>
            <a:xfrm>
              <a:off x="6096000" y="3322888"/>
              <a:ext cx="2999442"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IT, Integration team leads</a:t>
              </a:r>
            </a:p>
          </p:txBody>
        </p:sp>
        <p:cxnSp>
          <p:nvCxnSpPr>
            <p:cNvPr id="25" name="Straight Connector 24">
              <a:extLst>
                <a:ext uri="{FF2B5EF4-FFF2-40B4-BE49-F238E27FC236}">
                  <a16:creationId xmlns:a16="http://schemas.microsoft.com/office/drawing/2014/main" id="{20F8B5F6-6152-6A66-1348-533EDC464CCF}"/>
                </a:ext>
              </a:extLst>
            </p:cNvPr>
            <p:cNvCxnSpPr/>
            <p:nvPr/>
          </p:nvCxnSpPr>
          <p:spPr>
            <a:xfrm>
              <a:off x="6007261" y="3266066"/>
              <a:ext cx="0" cy="453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4F51B865-D466-9F22-1921-662EB423A677}"/>
                </a:ext>
              </a:extLst>
            </p:cNvPr>
            <p:cNvSpPr/>
            <p:nvPr/>
          </p:nvSpPr>
          <p:spPr>
            <a:xfrm>
              <a:off x="2555745" y="3807813"/>
              <a:ext cx="6665351" cy="453498"/>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Box 29">
              <a:extLst>
                <a:ext uri="{FF2B5EF4-FFF2-40B4-BE49-F238E27FC236}">
                  <a16:creationId xmlns:a16="http://schemas.microsoft.com/office/drawing/2014/main" id="{DE7B88AD-E59E-B26D-B649-46CF26298B61}"/>
                </a:ext>
              </a:extLst>
            </p:cNvPr>
            <p:cNvSpPr txBox="1"/>
            <p:nvPr/>
          </p:nvSpPr>
          <p:spPr>
            <a:xfrm>
              <a:off x="2764091" y="3896062"/>
              <a:ext cx="2836005"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Marketing Organization Design</a:t>
              </a:r>
            </a:p>
          </p:txBody>
        </p:sp>
        <p:sp>
          <p:nvSpPr>
            <p:cNvPr id="31" name="TextBox 30">
              <a:extLst>
                <a:ext uri="{FF2B5EF4-FFF2-40B4-BE49-F238E27FC236}">
                  <a16:creationId xmlns:a16="http://schemas.microsoft.com/office/drawing/2014/main" id="{88E15DB4-E1F8-9590-3039-B258C3331CDF}"/>
                </a:ext>
              </a:extLst>
            </p:cNvPr>
            <p:cNvSpPr txBox="1"/>
            <p:nvPr/>
          </p:nvSpPr>
          <p:spPr>
            <a:xfrm>
              <a:off x="6095999" y="3864634"/>
              <a:ext cx="3333441"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Geographic leads, Global Client Ops.</a:t>
              </a:r>
            </a:p>
          </p:txBody>
        </p:sp>
        <p:cxnSp>
          <p:nvCxnSpPr>
            <p:cNvPr id="32" name="Straight Connector 31">
              <a:extLst>
                <a:ext uri="{FF2B5EF4-FFF2-40B4-BE49-F238E27FC236}">
                  <a16:creationId xmlns:a16="http://schemas.microsoft.com/office/drawing/2014/main" id="{2C2F49C8-9E51-80C2-2017-BEB41BD566A7}"/>
                </a:ext>
              </a:extLst>
            </p:cNvPr>
            <p:cNvCxnSpPr/>
            <p:nvPr/>
          </p:nvCxnSpPr>
          <p:spPr>
            <a:xfrm>
              <a:off x="6007261" y="3807812"/>
              <a:ext cx="0" cy="453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96C197EE-7086-F766-0B07-87CC5E16637C}"/>
                </a:ext>
              </a:extLst>
            </p:cNvPr>
            <p:cNvSpPr/>
            <p:nvPr/>
          </p:nvSpPr>
          <p:spPr>
            <a:xfrm>
              <a:off x="2555745" y="4352187"/>
              <a:ext cx="6665351" cy="453498"/>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4BC1995F-0A8F-77D9-FF95-252AA5757AA8}"/>
                </a:ext>
              </a:extLst>
            </p:cNvPr>
            <p:cNvSpPr txBox="1"/>
            <p:nvPr/>
          </p:nvSpPr>
          <p:spPr>
            <a:xfrm>
              <a:off x="2764091" y="4440436"/>
              <a:ext cx="2569909"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Go-to-Market Plans</a:t>
              </a:r>
            </a:p>
          </p:txBody>
        </p:sp>
        <p:sp>
          <p:nvSpPr>
            <p:cNvPr id="35" name="TextBox 34">
              <a:extLst>
                <a:ext uri="{FF2B5EF4-FFF2-40B4-BE49-F238E27FC236}">
                  <a16:creationId xmlns:a16="http://schemas.microsoft.com/office/drawing/2014/main" id="{724E5C06-8761-6A25-0BF3-32A227D9102C}"/>
                </a:ext>
              </a:extLst>
            </p:cNvPr>
            <p:cNvSpPr txBox="1"/>
            <p:nvPr/>
          </p:nvSpPr>
          <p:spPr>
            <a:xfrm>
              <a:off x="6096000" y="4409008"/>
              <a:ext cx="3062272"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Product Management, Sales</a:t>
              </a:r>
            </a:p>
          </p:txBody>
        </p:sp>
        <p:cxnSp>
          <p:nvCxnSpPr>
            <p:cNvPr id="36" name="Straight Connector 35">
              <a:extLst>
                <a:ext uri="{FF2B5EF4-FFF2-40B4-BE49-F238E27FC236}">
                  <a16:creationId xmlns:a16="http://schemas.microsoft.com/office/drawing/2014/main" id="{63E768D0-7222-A7EE-8539-1CDFA167CF26}"/>
                </a:ext>
              </a:extLst>
            </p:cNvPr>
            <p:cNvCxnSpPr/>
            <p:nvPr/>
          </p:nvCxnSpPr>
          <p:spPr>
            <a:xfrm>
              <a:off x="6007261" y="4352186"/>
              <a:ext cx="0" cy="4534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 name="Holder 5">
            <a:extLst>
              <a:ext uri="{FF2B5EF4-FFF2-40B4-BE49-F238E27FC236}">
                <a16:creationId xmlns:a16="http://schemas.microsoft.com/office/drawing/2014/main" id="{36377627-5D52-6F07-BE86-304711604C9A}"/>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2225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1" y="46180"/>
            <a:ext cx="12221707" cy="6858000"/>
          </a:xfrm>
          <a:prstGeom prst="rect">
            <a:avLst/>
          </a:prstGeom>
        </p:spPr>
      </p:pic>
      <p:sp>
        <p:nvSpPr>
          <p:cNvPr id="5" name="TextBox 4">
            <a:extLst>
              <a:ext uri="{FF2B5EF4-FFF2-40B4-BE49-F238E27FC236}">
                <a16:creationId xmlns:a16="http://schemas.microsoft.com/office/drawing/2014/main" id="{AE5E252A-8212-189A-CEF3-B71E89B59035}"/>
              </a:ext>
            </a:extLst>
          </p:cNvPr>
          <p:cNvSpPr txBox="1"/>
          <p:nvPr/>
        </p:nvSpPr>
        <p:spPr>
          <a:xfrm>
            <a:off x="1075159" y="852378"/>
            <a:ext cx="3855656" cy="646331"/>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DEPENDENCIES</a:t>
            </a:r>
            <a:endParaRPr lang="en-US" sz="3600" dirty="0">
              <a:latin typeface="Tahoma" panose="020B0604030504040204" pitchFamily="34" charset="0"/>
              <a:ea typeface="Tahoma" panose="020B0604030504040204" pitchFamily="34" charset="0"/>
              <a:cs typeface="Tahoma" panose="020B0604030504040204" pitchFamily="34" charset="0"/>
            </a:endParaRPr>
          </a:p>
        </p:txBody>
      </p:sp>
      <p:pic>
        <p:nvPicPr>
          <p:cNvPr id="6" name="Graphic 5">
            <a:extLst>
              <a:ext uri="{FF2B5EF4-FFF2-40B4-BE49-F238E27FC236}">
                <a16:creationId xmlns:a16="http://schemas.microsoft.com/office/drawing/2014/main" id="{9703B226-6AC0-9995-F071-EECDFC8F5A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830" y="614230"/>
            <a:ext cx="1200818" cy="1076325"/>
          </a:xfrm>
          <a:prstGeom prst="rect">
            <a:avLst/>
          </a:prstGeom>
        </p:spPr>
      </p:pic>
      <p:sp>
        <p:nvSpPr>
          <p:cNvPr id="7" name="Slide Number Placeholder 5">
            <a:extLst>
              <a:ext uri="{FF2B5EF4-FFF2-40B4-BE49-F238E27FC236}">
                <a16:creationId xmlns:a16="http://schemas.microsoft.com/office/drawing/2014/main" id="{2E896455-BD00-518C-44AF-8CDA61D9A395}"/>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12</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8">
            <a:extLst>
              <a:ext uri="{FF2B5EF4-FFF2-40B4-BE49-F238E27FC236}">
                <a16:creationId xmlns:a16="http://schemas.microsoft.com/office/drawing/2014/main" id="{D38AE31D-786C-D450-5079-17F0E720FB05}"/>
              </a:ext>
            </a:extLst>
          </p:cNvPr>
          <p:cNvSpPr/>
          <p:nvPr/>
        </p:nvSpPr>
        <p:spPr>
          <a:xfrm>
            <a:off x="1202640" y="1679327"/>
            <a:ext cx="1819563" cy="1193800"/>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DB4BB575-3940-69E4-2440-3DE165C955FF}"/>
              </a:ext>
            </a:extLst>
          </p:cNvPr>
          <p:cNvSpPr txBox="1"/>
          <p:nvPr/>
        </p:nvSpPr>
        <p:spPr>
          <a:xfrm>
            <a:off x="1273893" y="1725985"/>
            <a:ext cx="919019"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Item</a:t>
            </a:r>
          </a:p>
        </p:txBody>
      </p:sp>
      <p:sp>
        <p:nvSpPr>
          <p:cNvPr id="12" name="Rectangle 11">
            <a:extLst>
              <a:ext uri="{FF2B5EF4-FFF2-40B4-BE49-F238E27FC236}">
                <a16:creationId xmlns:a16="http://schemas.microsoft.com/office/drawing/2014/main" id="{4EA7B95E-648F-D7D1-C017-BBD42B56A915}"/>
              </a:ext>
            </a:extLst>
          </p:cNvPr>
          <p:cNvSpPr/>
          <p:nvPr/>
        </p:nvSpPr>
        <p:spPr>
          <a:xfrm>
            <a:off x="3040676" y="1679327"/>
            <a:ext cx="1819563" cy="840509"/>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B936F395-01CA-969F-D850-8D0194519A6B}"/>
              </a:ext>
            </a:extLst>
          </p:cNvPr>
          <p:cNvSpPr txBox="1"/>
          <p:nvPr/>
        </p:nvSpPr>
        <p:spPr>
          <a:xfrm>
            <a:off x="3146895" y="1725985"/>
            <a:ext cx="1620982"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One-time expenses or gains</a:t>
            </a:r>
          </a:p>
        </p:txBody>
      </p:sp>
      <p:sp>
        <p:nvSpPr>
          <p:cNvPr id="14" name="Rectangle 13">
            <a:extLst>
              <a:ext uri="{FF2B5EF4-FFF2-40B4-BE49-F238E27FC236}">
                <a16:creationId xmlns:a16="http://schemas.microsoft.com/office/drawing/2014/main" id="{A2DDB8F3-FF52-591F-4E63-8B2B2538A2EA}"/>
              </a:ext>
            </a:extLst>
          </p:cNvPr>
          <p:cNvSpPr/>
          <p:nvPr/>
        </p:nvSpPr>
        <p:spPr>
          <a:xfrm>
            <a:off x="4878712" y="1679327"/>
            <a:ext cx="2558473" cy="840509"/>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B350FECC-C28D-D000-DFE1-2EA0F1364426}"/>
              </a:ext>
            </a:extLst>
          </p:cNvPr>
          <p:cNvSpPr txBox="1"/>
          <p:nvPr/>
        </p:nvSpPr>
        <p:spPr>
          <a:xfrm>
            <a:off x="4975693" y="1725985"/>
            <a:ext cx="2452256"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Increases or Decreases to Ongoing Operating Expenses (annual basis)</a:t>
            </a:r>
          </a:p>
        </p:txBody>
      </p:sp>
      <p:sp>
        <p:nvSpPr>
          <p:cNvPr id="16" name="Rectangle 15">
            <a:extLst>
              <a:ext uri="{FF2B5EF4-FFF2-40B4-BE49-F238E27FC236}">
                <a16:creationId xmlns:a16="http://schemas.microsoft.com/office/drawing/2014/main" id="{9D6F136F-41E3-3A35-2440-EFE19B80BFA6}"/>
              </a:ext>
            </a:extLst>
          </p:cNvPr>
          <p:cNvSpPr/>
          <p:nvPr/>
        </p:nvSpPr>
        <p:spPr>
          <a:xfrm>
            <a:off x="7464894" y="1679327"/>
            <a:ext cx="1819563" cy="1193800"/>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CE4FA5EF-7526-58DD-EECE-32953C42F79C}"/>
              </a:ext>
            </a:extLst>
          </p:cNvPr>
          <p:cNvSpPr txBox="1"/>
          <p:nvPr/>
        </p:nvSpPr>
        <p:spPr>
          <a:xfrm>
            <a:off x="7490778" y="1725985"/>
            <a:ext cx="1620982"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Capital Expenditures</a:t>
            </a:r>
          </a:p>
        </p:txBody>
      </p:sp>
      <p:sp>
        <p:nvSpPr>
          <p:cNvPr id="18" name="Rectangle 17">
            <a:extLst>
              <a:ext uri="{FF2B5EF4-FFF2-40B4-BE49-F238E27FC236}">
                <a16:creationId xmlns:a16="http://schemas.microsoft.com/office/drawing/2014/main" id="{ECB1B2B8-9B93-2882-C40F-166812DA3165}"/>
              </a:ext>
            </a:extLst>
          </p:cNvPr>
          <p:cNvSpPr/>
          <p:nvPr/>
        </p:nvSpPr>
        <p:spPr>
          <a:xfrm>
            <a:off x="9312166" y="1679327"/>
            <a:ext cx="1819563" cy="1193800"/>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1DDAD4BC-87EC-3F3D-222E-3FD97024E0EB}"/>
              </a:ext>
            </a:extLst>
          </p:cNvPr>
          <p:cNvSpPr txBox="1"/>
          <p:nvPr/>
        </p:nvSpPr>
        <p:spPr>
          <a:xfrm>
            <a:off x="9347266" y="1725985"/>
            <a:ext cx="1683811" cy="900246"/>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Comments</a:t>
            </a:r>
          </a:p>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10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(include any information regarding timing)</a:t>
            </a:r>
            <a:endParaRPr kumimoji="0" lang="en-US" altLang="en-US" sz="140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22" name="Rectangle 21">
            <a:extLst>
              <a:ext uri="{FF2B5EF4-FFF2-40B4-BE49-F238E27FC236}">
                <a16:creationId xmlns:a16="http://schemas.microsoft.com/office/drawing/2014/main" id="{E0901F17-1042-6706-305F-E133FC053C2C}"/>
              </a:ext>
            </a:extLst>
          </p:cNvPr>
          <p:cNvSpPr/>
          <p:nvPr/>
        </p:nvSpPr>
        <p:spPr>
          <a:xfrm>
            <a:off x="3040676" y="2566494"/>
            <a:ext cx="1819563" cy="30663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D1957B5-4545-6904-56C5-6043E590DEBD}"/>
              </a:ext>
            </a:extLst>
          </p:cNvPr>
          <p:cNvSpPr/>
          <p:nvPr/>
        </p:nvSpPr>
        <p:spPr>
          <a:xfrm>
            <a:off x="4884719" y="2566494"/>
            <a:ext cx="2552466" cy="30663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DC05FC97-8B16-288B-DEA3-CF12346222E8}"/>
              </a:ext>
            </a:extLst>
          </p:cNvPr>
          <p:cNvSpPr txBox="1"/>
          <p:nvPr/>
        </p:nvSpPr>
        <p:spPr>
          <a:xfrm>
            <a:off x="3146895" y="2566494"/>
            <a:ext cx="909783"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1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Expenses</a:t>
            </a:r>
          </a:p>
        </p:txBody>
      </p:sp>
      <p:sp>
        <p:nvSpPr>
          <p:cNvPr id="25" name="TextBox 24">
            <a:extLst>
              <a:ext uri="{FF2B5EF4-FFF2-40B4-BE49-F238E27FC236}">
                <a16:creationId xmlns:a16="http://schemas.microsoft.com/office/drawing/2014/main" id="{A3850245-49D1-4EEE-8497-762319BB0833}"/>
              </a:ext>
            </a:extLst>
          </p:cNvPr>
          <p:cNvSpPr txBox="1"/>
          <p:nvPr/>
        </p:nvSpPr>
        <p:spPr>
          <a:xfrm>
            <a:off x="4003568" y="2566494"/>
            <a:ext cx="856672"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1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Gains</a:t>
            </a:r>
          </a:p>
        </p:txBody>
      </p:sp>
      <p:sp>
        <p:nvSpPr>
          <p:cNvPr id="26" name="TextBox 25">
            <a:extLst>
              <a:ext uri="{FF2B5EF4-FFF2-40B4-BE49-F238E27FC236}">
                <a16:creationId xmlns:a16="http://schemas.microsoft.com/office/drawing/2014/main" id="{07186CA1-3513-4B91-957E-A0D9C0702294}"/>
              </a:ext>
            </a:extLst>
          </p:cNvPr>
          <p:cNvSpPr txBox="1"/>
          <p:nvPr/>
        </p:nvSpPr>
        <p:spPr>
          <a:xfrm>
            <a:off x="4966458" y="2566494"/>
            <a:ext cx="909783"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1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Increases</a:t>
            </a:r>
          </a:p>
        </p:txBody>
      </p:sp>
      <p:sp>
        <p:nvSpPr>
          <p:cNvPr id="27" name="TextBox 26">
            <a:extLst>
              <a:ext uri="{FF2B5EF4-FFF2-40B4-BE49-F238E27FC236}">
                <a16:creationId xmlns:a16="http://schemas.microsoft.com/office/drawing/2014/main" id="{CB9C99F2-494D-ECAF-BEC1-00DAB65C4644}"/>
              </a:ext>
            </a:extLst>
          </p:cNvPr>
          <p:cNvSpPr txBox="1"/>
          <p:nvPr/>
        </p:nvSpPr>
        <p:spPr>
          <a:xfrm>
            <a:off x="6228377" y="2566494"/>
            <a:ext cx="1051790" cy="261610"/>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1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Decreases</a:t>
            </a:r>
          </a:p>
        </p:txBody>
      </p:sp>
      <p:sp>
        <p:nvSpPr>
          <p:cNvPr id="31" name="Rectangle 30">
            <a:extLst>
              <a:ext uri="{FF2B5EF4-FFF2-40B4-BE49-F238E27FC236}">
                <a16:creationId xmlns:a16="http://schemas.microsoft.com/office/drawing/2014/main" id="{D8E32581-EC98-82A8-E16C-AC3BA3A464AC}"/>
              </a:ext>
            </a:extLst>
          </p:cNvPr>
          <p:cNvSpPr/>
          <p:nvPr/>
        </p:nvSpPr>
        <p:spPr>
          <a:xfrm>
            <a:off x="1202640" y="2889222"/>
            <a:ext cx="1819563"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0732D802-567C-D721-0C8C-31BB37898911}"/>
              </a:ext>
            </a:extLst>
          </p:cNvPr>
          <p:cNvSpPr txBox="1"/>
          <p:nvPr/>
        </p:nvSpPr>
        <p:spPr>
          <a:xfrm>
            <a:off x="1247964" y="3081118"/>
            <a:ext cx="1970414"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1. Efficiencies gained through reductions in duplicate headcount</a:t>
            </a:r>
          </a:p>
        </p:txBody>
      </p:sp>
      <p:cxnSp>
        <p:nvCxnSpPr>
          <p:cNvPr id="37" name="Straight Connector 36">
            <a:extLst>
              <a:ext uri="{FF2B5EF4-FFF2-40B4-BE49-F238E27FC236}">
                <a16:creationId xmlns:a16="http://schemas.microsoft.com/office/drawing/2014/main" id="{BCE37A13-B851-52B0-4F36-8F50FB2A2C9A}"/>
              </a:ext>
            </a:extLst>
          </p:cNvPr>
          <p:cNvCxnSpPr>
            <a:cxnSpLocks/>
          </p:cNvCxnSpPr>
          <p:nvPr/>
        </p:nvCxnSpPr>
        <p:spPr>
          <a:xfrm>
            <a:off x="6172382" y="2566494"/>
            <a:ext cx="0" cy="3066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290645A-B4B2-A36F-5B46-264C22B29164}"/>
              </a:ext>
            </a:extLst>
          </p:cNvPr>
          <p:cNvCxnSpPr/>
          <p:nvPr/>
        </p:nvCxnSpPr>
        <p:spPr>
          <a:xfrm>
            <a:off x="4034118" y="2566494"/>
            <a:ext cx="0" cy="30663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0D6EF2B2-BD8A-C5EB-56D5-48CD15E0DB09}"/>
              </a:ext>
            </a:extLst>
          </p:cNvPr>
          <p:cNvSpPr/>
          <p:nvPr/>
        </p:nvSpPr>
        <p:spPr>
          <a:xfrm>
            <a:off x="3040677" y="2889222"/>
            <a:ext cx="985822"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9A5590E-3E7C-6486-1F3D-71A2C3AC4C8D}"/>
              </a:ext>
            </a:extLst>
          </p:cNvPr>
          <p:cNvSpPr/>
          <p:nvPr/>
        </p:nvSpPr>
        <p:spPr>
          <a:xfrm>
            <a:off x="4044973" y="2889222"/>
            <a:ext cx="815266"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561BFD42-EA00-922F-5435-F58E5FA54E8E}"/>
              </a:ext>
            </a:extLst>
          </p:cNvPr>
          <p:cNvSpPr/>
          <p:nvPr/>
        </p:nvSpPr>
        <p:spPr>
          <a:xfrm>
            <a:off x="4890418" y="2889222"/>
            <a:ext cx="1270231"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7EB9B7BF-E3E0-BB1F-47CC-F0EE19A27654}"/>
              </a:ext>
            </a:extLst>
          </p:cNvPr>
          <p:cNvSpPr/>
          <p:nvPr/>
        </p:nvSpPr>
        <p:spPr>
          <a:xfrm>
            <a:off x="6185114" y="2889222"/>
            <a:ext cx="1252072"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2494E732-5F70-1952-410F-3DB467EDD146}"/>
              </a:ext>
            </a:extLst>
          </p:cNvPr>
          <p:cNvSpPr/>
          <p:nvPr/>
        </p:nvSpPr>
        <p:spPr>
          <a:xfrm>
            <a:off x="7464874" y="2889222"/>
            <a:ext cx="1819563"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C3FE31E2-2BEF-575B-0B48-2405F23ED132}"/>
              </a:ext>
            </a:extLst>
          </p:cNvPr>
          <p:cNvSpPr/>
          <p:nvPr/>
        </p:nvSpPr>
        <p:spPr>
          <a:xfrm>
            <a:off x="9312125" y="2889222"/>
            <a:ext cx="1819563" cy="986362"/>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AF7387E1-C31A-4CD6-DC5C-5C91F5E16A32}"/>
              </a:ext>
            </a:extLst>
          </p:cNvPr>
          <p:cNvSpPr/>
          <p:nvPr/>
        </p:nvSpPr>
        <p:spPr>
          <a:xfrm>
            <a:off x="1202640" y="3901674"/>
            <a:ext cx="1819563"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4023323B-27FB-7DB4-4C3E-C333BDFA7C1B}"/>
              </a:ext>
            </a:extLst>
          </p:cNvPr>
          <p:cNvSpPr/>
          <p:nvPr/>
        </p:nvSpPr>
        <p:spPr>
          <a:xfrm>
            <a:off x="3040677" y="3901674"/>
            <a:ext cx="985822"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5D22E2AC-ADE0-FE76-26E2-B26F7835BF2B}"/>
              </a:ext>
            </a:extLst>
          </p:cNvPr>
          <p:cNvSpPr/>
          <p:nvPr/>
        </p:nvSpPr>
        <p:spPr>
          <a:xfrm>
            <a:off x="4044973" y="3901674"/>
            <a:ext cx="815266"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CCA5CDC-B2D0-3927-7DF6-EE347C3D1169}"/>
              </a:ext>
            </a:extLst>
          </p:cNvPr>
          <p:cNvSpPr/>
          <p:nvPr/>
        </p:nvSpPr>
        <p:spPr>
          <a:xfrm>
            <a:off x="4890418" y="3901674"/>
            <a:ext cx="1270231"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68F09348-83FF-C60D-CE1A-0208C379B90F}"/>
              </a:ext>
            </a:extLst>
          </p:cNvPr>
          <p:cNvSpPr/>
          <p:nvPr/>
        </p:nvSpPr>
        <p:spPr>
          <a:xfrm>
            <a:off x="6185114" y="3901674"/>
            <a:ext cx="1252072"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a:extLst>
              <a:ext uri="{FF2B5EF4-FFF2-40B4-BE49-F238E27FC236}">
                <a16:creationId xmlns:a16="http://schemas.microsoft.com/office/drawing/2014/main" id="{49F51497-2DDC-B134-6CA4-ED92148621E5}"/>
              </a:ext>
            </a:extLst>
          </p:cNvPr>
          <p:cNvSpPr/>
          <p:nvPr/>
        </p:nvSpPr>
        <p:spPr>
          <a:xfrm>
            <a:off x="7464874" y="3901674"/>
            <a:ext cx="1819563"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A80B2AC5-4BC4-D974-0836-B5D84D296747}"/>
              </a:ext>
            </a:extLst>
          </p:cNvPr>
          <p:cNvSpPr/>
          <p:nvPr/>
        </p:nvSpPr>
        <p:spPr>
          <a:xfrm>
            <a:off x="9312125" y="3901674"/>
            <a:ext cx="1819563" cy="1063853"/>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8C004CEA-1C0E-2278-BE9B-1E03F7328014}"/>
              </a:ext>
            </a:extLst>
          </p:cNvPr>
          <p:cNvSpPr txBox="1"/>
          <p:nvPr/>
        </p:nvSpPr>
        <p:spPr>
          <a:xfrm>
            <a:off x="1247964" y="3949865"/>
            <a:ext cx="1762534" cy="1015663"/>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2. New signage, collateral, business materials, etc. to reflect the brand migration to Acquirer</a:t>
            </a:r>
          </a:p>
        </p:txBody>
      </p:sp>
      <p:sp>
        <p:nvSpPr>
          <p:cNvPr id="53" name="Rectangle 52">
            <a:extLst>
              <a:ext uri="{FF2B5EF4-FFF2-40B4-BE49-F238E27FC236}">
                <a16:creationId xmlns:a16="http://schemas.microsoft.com/office/drawing/2014/main" id="{8834C5E3-7247-5CDF-ACC9-A46D74F2C2BB}"/>
              </a:ext>
            </a:extLst>
          </p:cNvPr>
          <p:cNvSpPr/>
          <p:nvPr/>
        </p:nvSpPr>
        <p:spPr>
          <a:xfrm>
            <a:off x="1202640" y="4987938"/>
            <a:ext cx="1819563"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53">
            <a:extLst>
              <a:ext uri="{FF2B5EF4-FFF2-40B4-BE49-F238E27FC236}">
                <a16:creationId xmlns:a16="http://schemas.microsoft.com/office/drawing/2014/main" id="{99A76BBE-60AD-1492-F2D3-5B74A460C238}"/>
              </a:ext>
            </a:extLst>
          </p:cNvPr>
          <p:cNvSpPr/>
          <p:nvPr/>
        </p:nvSpPr>
        <p:spPr>
          <a:xfrm>
            <a:off x="3040677" y="4987938"/>
            <a:ext cx="985822"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a:extLst>
              <a:ext uri="{FF2B5EF4-FFF2-40B4-BE49-F238E27FC236}">
                <a16:creationId xmlns:a16="http://schemas.microsoft.com/office/drawing/2014/main" id="{E092103D-1FB7-6009-8B0A-3BC360379D32}"/>
              </a:ext>
            </a:extLst>
          </p:cNvPr>
          <p:cNvSpPr/>
          <p:nvPr/>
        </p:nvSpPr>
        <p:spPr>
          <a:xfrm>
            <a:off x="4044973" y="4987938"/>
            <a:ext cx="815266"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a:extLst>
              <a:ext uri="{FF2B5EF4-FFF2-40B4-BE49-F238E27FC236}">
                <a16:creationId xmlns:a16="http://schemas.microsoft.com/office/drawing/2014/main" id="{D573E689-D182-9CDA-4FCC-20574AA408A7}"/>
              </a:ext>
            </a:extLst>
          </p:cNvPr>
          <p:cNvSpPr/>
          <p:nvPr/>
        </p:nvSpPr>
        <p:spPr>
          <a:xfrm>
            <a:off x="4890418" y="4987938"/>
            <a:ext cx="1270231"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275B83C6-9D10-47B9-6E04-1707310079DA}"/>
              </a:ext>
            </a:extLst>
          </p:cNvPr>
          <p:cNvSpPr/>
          <p:nvPr/>
        </p:nvSpPr>
        <p:spPr>
          <a:xfrm>
            <a:off x="6185114" y="4987938"/>
            <a:ext cx="1252072"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4292DC1A-EC27-E5DF-7468-F95AB4919D0C}"/>
              </a:ext>
            </a:extLst>
          </p:cNvPr>
          <p:cNvSpPr/>
          <p:nvPr/>
        </p:nvSpPr>
        <p:spPr>
          <a:xfrm>
            <a:off x="7464874" y="4987938"/>
            <a:ext cx="1819563"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a:extLst>
              <a:ext uri="{FF2B5EF4-FFF2-40B4-BE49-F238E27FC236}">
                <a16:creationId xmlns:a16="http://schemas.microsoft.com/office/drawing/2014/main" id="{B16F65BB-28F0-4A19-23B3-AEE408463943}"/>
              </a:ext>
            </a:extLst>
          </p:cNvPr>
          <p:cNvSpPr/>
          <p:nvPr/>
        </p:nvSpPr>
        <p:spPr>
          <a:xfrm>
            <a:off x="9312125" y="4987938"/>
            <a:ext cx="1819563" cy="61530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TextBox 59">
            <a:extLst>
              <a:ext uri="{FF2B5EF4-FFF2-40B4-BE49-F238E27FC236}">
                <a16:creationId xmlns:a16="http://schemas.microsoft.com/office/drawing/2014/main" id="{E6976160-E0ED-3FBF-CB71-0420D4AADA8A}"/>
              </a:ext>
            </a:extLst>
          </p:cNvPr>
          <p:cNvSpPr txBox="1"/>
          <p:nvPr/>
        </p:nvSpPr>
        <p:spPr>
          <a:xfrm>
            <a:off x="1247964" y="5010076"/>
            <a:ext cx="1762534"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3. Migration to common intranet</a:t>
            </a:r>
          </a:p>
        </p:txBody>
      </p:sp>
      <p:sp>
        <p:nvSpPr>
          <p:cNvPr id="61" name="TextBox 60">
            <a:extLst>
              <a:ext uri="{FF2B5EF4-FFF2-40B4-BE49-F238E27FC236}">
                <a16:creationId xmlns:a16="http://schemas.microsoft.com/office/drawing/2014/main" id="{F4A8E259-5229-E9AF-F662-7E6DBB06C7E4}"/>
              </a:ext>
            </a:extLst>
          </p:cNvPr>
          <p:cNvSpPr txBox="1"/>
          <p:nvPr/>
        </p:nvSpPr>
        <p:spPr>
          <a:xfrm>
            <a:off x="3067527" y="3982561"/>
            <a:ext cx="668221"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$300K</a:t>
            </a:r>
          </a:p>
        </p:txBody>
      </p:sp>
      <p:sp>
        <p:nvSpPr>
          <p:cNvPr id="62" name="TextBox 61">
            <a:extLst>
              <a:ext uri="{FF2B5EF4-FFF2-40B4-BE49-F238E27FC236}">
                <a16:creationId xmlns:a16="http://schemas.microsoft.com/office/drawing/2014/main" id="{018B98F7-DE32-8DCC-4C33-D09D28D936DC}"/>
              </a:ext>
            </a:extLst>
          </p:cNvPr>
          <p:cNvSpPr txBox="1"/>
          <p:nvPr/>
        </p:nvSpPr>
        <p:spPr>
          <a:xfrm>
            <a:off x="6201821" y="3081118"/>
            <a:ext cx="706976"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$125K</a:t>
            </a:r>
          </a:p>
        </p:txBody>
      </p:sp>
      <p:sp>
        <p:nvSpPr>
          <p:cNvPr id="63" name="TextBox 62">
            <a:extLst>
              <a:ext uri="{FF2B5EF4-FFF2-40B4-BE49-F238E27FC236}">
                <a16:creationId xmlns:a16="http://schemas.microsoft.com/office/drawing/2014/main" id="{56F6EA00-E845-0D02-F5DA-30D0D2111C5A}"/>
              </a:ext>
            </a:extLst>
          </p:cNvPr>
          <p:cNvSpPr txBox="1"/>
          <p:nvPr/>
        </p:nvSpPr>
        <p:spPr>
          <a:xfrm>
            <a:off x="9347265" y="3081117"/>
            <a:ext cx="960513"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Month 2</a:t>
            </a:r>
          </a:p>
        </p:txBody>
      </p:sp>
      <p:sp>
        <p:nvSpPr>
          <p:cNvPr id="64" name="TextBox 63">
            <a:extLst>
              <a:ext uri="{FF2B5EF4-FFF2-40B4-BE49-F238E27FC236}">
                <a16:creationId xmlns:a16="http://schemas.microsoft.com/office/drawing/2014/main" id="{BB07C793-F528-6767-9F86-6F5558DFA45B}"/>
              </a:ext>
            </a:extLst>
          </p:cNvPr>
          <p:cNvSpPr txBox="1"/>
          <p:nvPr/>
        </p:nvSpPr>
        <p:spPr>
          <a:xfrm>
            <a:off x="9347265" y="3982560"/>
            <a:ext cx="115447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Rough estimate</a:t>
            </a:r>
          </a:p>
        </p:txBody>
      </p:sp>
      <p:sp>
        <p:nvSpPr>
          <p:cNvPr id="65" name="TextBox 64">
            <a:extLst>
              <a:ext uri="{FF2B5EF4-FFF2-40B4-BE49-F238E27FC236}">
                <a16:creationId xmlns:a16="http://schemas.microsoft.com/office/drawing/2014/main" id="{C38B2570-1A12-B795-1C98-6550E8B17946}"/>
              </a:ext>
            </a:extLst>
          </p:cNvPr>
          <p:cNvSpPr txBox="1"/>
          <p:nvPr/>
        </p:nvSpPr>
        <p:spPr>
          <a:xfrm>
            <a:off x="9347265" y="5064759"/>
            <a:ext cx="115447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Rough estimate</a:t>
            </a:r>
          </a:p>
        </p:txBody>
      </p:sp>
      <p:sp>
        <p:nvSpPr>
          <p:cNvPr id="66" name="TextBox 65">
            <a:extLst>
              <a:ext uri="{FF2B5EF4-FFF2-40B4-BE49-F238E27FC236}">
                <a16:creationId xmlns:a16="http://schemas.microsoft.com/office/drawing/2014/main" id="{A5D4B3FE-711D-EC19-425F-A6CAF0E04AC8}"/>
              </a:ext>
            </a:extLst>
          </p:cNvPr>
          <p:cNvSpPr txBox="1"/>
          <p:nvPr/>
        </p:nvSpPr>
        <p:spPr>
          <a:xfrm>
            <a:off x="7621112" y="5064759"/>
            <a:ext cx="1154478"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$100K</a:t>
            </a:r>
          </a:p>
        </p:txBody>
      </p:sp>
      <p:sp>
        <p:nvSpPr>
          <p:cNvPr id="67" name="Rectangle 66">
            <a:extLst>
              <a:ext uri="{FF2B5EF4-FFF2-40B4-BE49-F238E27FC236}">
                <a16:creationId xmlns:a16="http://schemas.microsoft.com/office/drawing/2014/main" id="{601BE33D-104A-5EEE-5D1C-6538F36D4A65}"/>
              </a:ext>
            </a:extLst>
          </p:cNvPr>
          <p:cNvSpPr/>
          <p:nvPr/>
        </p:nvSpPr>
        <p:spPr>
          <a:xfrm>
            <a:off x="1202640" y="5645202"/>
            <a:ext cx="1819563"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a:extLst>
              <a:ext uri="{FF2B5EF4-FFF2-40B4-BE49-F238E27FC236}">
                <a16:creationId xmlns:a16="http://schemas.microsoft.com/office/drawing/2014/main" id="{3B132BF2-F84F-6122-5A83-8690B807D65B}"/>
              </a:ext>
            </a:extLst>
          </p:cNvPr>
          <p:cNvSpPr/>
          <p:nvPr/>
        </p:nvSpPr>
        <p:spPr>
          <a:xfrm>
            <a:off x="3040677" y="5645202"/>
            <a:ext cx="985822"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64807898-CC2B-2DF1-F527-DE9C323287F2}"/>
              </a:ext>
            </a:extLst>
          </p:cNvPr>
          <p:cNvSpPr/>
          <p:nvPr/>
        </p:nvSpPr>
        <p:spPr>
          <a:xfrm>
            <a:off x="4044973" y="5645202"/>
            <a:ext cx="815266"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182D9FAA-BED2-7588-A8C2-58154BC4849B}"/>
              </a:ext>
            </a:extLst>
          </p:cNvPr>
          <p:cNvSpPr/>
          <p:nvPr/>
        </p:nvSpPr>
        <p:spPr>
          <a:xfrm>
            <a:off x="4890418" y="5645202"/>
            <a:ext cx="1270231"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B23C0F34-D8C5-2328-96E9-46D13F10086E}"/>
              </a:ext>
            </a:extLst>
          </p:cNvPr>
          <p:cNvSpPr/>
          <p:nvPr/>
        </p:nvSpPr>
        <p:spPr>
          <a:xfrm>
            <a:off x="6185114" y="5645202"/>
            <a:ext cx="1252072"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Rectangle 71">
            <a:extLst>
              <a:ext uri="{FF2B5EF4-FFF2-40B4-BE49-F238E27FC236}">
                <a16:creationId xmlns:a16="http://schemas.microsoft.com/office/drawing/2014/main" id="{B286D48E-FEB2-BD3E-FDCB-F1ED04FCFC39}"/>
              </a:ext>
            </a:extLst>
          </p:cNvPr>
          <p:cNvSpPr/>
          <p:nvPr/>
        </p:nvSpPr>
        <p:spPr>
          <a:xfrm>
            <a:off x="7464874" y="5645202"/>
            <a:ext cx="1819563"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a:extLst>
              <a:ext uri="{FF2B5EF4-FFF2-40B4-BE49-F238E27FC236}">
                <a16:creationId xmlns:a16="http://schemas.microsoft.com/office/drawing/2014/main" id="{CF746B1E-ECCC-2C99-21CB-F8BA0AB47DBD}"/>
              </a:ext>
            </a:extLst>
          </p:cNvPr>
          <p:cNvSpPr/>
          <p:nvPr/>
        </p:nvSpPr>
        <p:spPr>
          <a:xfrm>
            <a:off x="9312125" y="5645202"/>
            <a:ext cx="1819563" cy="483803"/>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TextBox 73">
            <a:extLst>
              <a:ext uri="{FF2B5EF4-FFF2-40B4-BE49-F238E27FC236}">
                <a16:creationId xmlns:a16="http://schemas.microsoft.com/office/drawing/2014/main" id="{17C32AE2-C008-BAA8-5AF0-37A9F25A41C5}"/>
              </a:ext>
            </a:extLst>
          </p:cNvPr>
          <p:cNvSpPr txBox="1"/>
          <p:nvPr/>
        </p:nvSpPr>
        <p:spPr>
          <a:xfrm>
            <a:off x="1247964" y="5722023"/>
            <a:ext cx="1762534"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Total</a:t>
            </a:r>
          </a:p>
        </p:txBody>
      </p:sp>
      <p:sp>
        <p:nvSpPr>
          <p:cNvPr id="75" name="TextBox 74">
            <a:extLst>
              <a:ext uri="{FF2B5EF4-FFF2-40B4-BE49-F238E27FC236}">
                <a16:creationId xmlns:a16="http://schemas.microsoft.com/office/drawing/2014/main" id="{15E5BE19-4FA7-49D9-EB1C-8ECCEF3938E8}"/>
              </a:ext>
            </a:extLst>
          </p:cNvPr>
          <p:cNvSpPr txBox="1"/>
          <p:nvPr/>
        </p:nvSpPr>
        <p:spPr>
          <a:xfrm>
            <a:off x="9347265" y="5768203"/>
            <a:ext cx="1357680"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Rough estimate</a:t>
            </a:r>
          </a:p>
        </p:txBody>
      </p:sp>
      <p:sp>
        <p:nvSpPr>
          <p:cNvPr id="76" name="TextBox 75">
            <a:extLst>
              <a:ext uri="{FF2B5EF4-FFF2-40B4-BE49-F238E27FC236}">
                <a16:creationId xmlns:a16="http://schemas.microsoft.com/office/drawing/2014/main" id="{6F68A1BD-C618-E58E-B66B-E8D83D0C17FF}"/>
              </a:ext>
            </a:extLst>
          </p:cNvPr>
          <p:cNvSpPr txBox="1"/>
          <p:nvPr/>
        </p:nvSpPr>
        <p:spPr>
          <a:xfrm>
            <a:off x="7621112" y="5768203"/>
            <a:ext cx="1154478"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$100K</a:t>
            </a:r>
          </a:p>
        </p:txBody>
      </p:sp>
      <p:sp>
        <p:nvSpPr>
          <p:cNvPr id="77" name="TextBox 76">
            <a:extLst>
              <a:ext uri="{FF2B5EF4-FFF2-40B4-BE49-F238E27FC236}">
                <a16:creationId xmlns:a16="http://schemas.microsoft.com/office/drawing/2014/main" id="{5DC167D8-7880-00A8-70F2-55E4923591CA}"/>
              </a:ext>
            </a:extLst>
          </p:cNvPr>
          <p:cNvSpPr txBox="1"/>
          <p:nvPr/>
        </p:nvSpPr>
        <p:spPr>
          <a:xfrm>
            <a:off x="3067527" y="5768203"/>
            <a:ext cx="668221"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$300K</a:t>
            </a:r>
          </a:p>
        </p:txBody>
      </p:sp>
      <p:sp>
        <p:nvSpPr>
          <p:cNvPr id="78" name="TextBox 77">
            <a:extLst>
              <a:ext uri="{FF2B5EF4-FFF2-40B4-BE49-F238E27FC236}">
                <a16:creationId xmlns:a16="http://schemas.microsoft.com/office/drawing/2014/main" id="{41589FDA-103D-B5F4-3EEF-3E8DB7A3F0BE}"/>
              </a:ext>
            </a:extLst>
          </p:cNvPr>
          <p:cNvSpPr txBox="1"/>
          <p:nvPr/>
        </p:nvSpPr>
        <p:spPr>
          <a:xfrm>
            <a:off x="6201821" y="5768203"/>
            <a:ext cx="706976" cy="27699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200" b="0" i="0"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$125K</a:t>
            </a:r>
          </a:p>
        </p:txBody>
      </p:sp>
      <p:sp>
        <p:nvSpPr>
          <p:cNvPr id="2" name="Holder 5">
            <a:extLst>
              <a:ext uri="{FF2B5EF4-FFF2-40B4-BE49-F238E27FC236}">
                <a16:creationId xmlns:a16="http://schemas.microsoft.com/office/drawing/2014/main" id="{8D68C27D-4EC4-1FC3-4B4E-14DEEE451B6C}"/>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52007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8A126E21-772F-7D89-D4F9-A7EB09C81AA7}"/>
              </a:ext>
            </a:extLst>
          </p:cNvPr>
          <p:cNvPicPr/>
          <p:nvPr/>
        </p:nvPicPr>
        <p:blipFill>
          <a:blip r:embed="rId2"/>
          <a:stretch>
            <a:fillRect/>
          </a:stretch>
        </p:blipFill>
        <p:spPr>
          <a:xfrm>
            <a:off x="-34373" y="-2620"/>
            <a:ext cx="12226373" cy="6860619"/>
          </a:xfrm>
          <a:prstGeom prst="rect">
            <a:avLst/>
          </a:prstGeom>
        </p:spPr>
      </p:pic>
      <p:sp>
        <p:nvSpPr>
          <p:cNvPr id="5" name="Slide Number Placeholder 5">
            <a:extLst>
              <a:ext uri="{FF2B5EF4-FFF2-40B4-BE49-F238E27FC236}">
                <a16:creationId xmlns:a16="http://schemas.microsoft.com/office/drawing/2014/main" id="{36020553-BC4B-0FE8-F1C1-E7C3E4252852}"/>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13</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84A8EC3D-BD0A-5B4C-50CE-148A0BD32F06}"/>
              </a:ext>
            </a:extLst>
          </p:cNvPr>
          <p:cNvSpPr txBox="1"/>
          <p:nvPr/>
        </p:nvSpPr>
        <p:spPr>
          <a:xfrm>
            <a:off x="1075158" y="852378"/>
            <a:ext cx="8696915" cy="646331"/>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RISKS AND MITIGATING ACTIONS</a:t>
            </a:r>
            <a:endParaRPr lang="en-US" sz="3600"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81CBE530-6320-759C-250E-611BBD93417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830" y="614230"/>
            <a:ext cx="1200818" cy="1076325"/>
          </a:xfrm>
          <a:prstGeom prst="rect">
            <a:avLst/>
          </a:prstGeom>
        </p:spPr>
      </p:pic>
      <p:sp>
        <p:nvSpPr>
          <p:cNvPr id="9" name="Rectangle 8">
            <a:extLst>
              <a:ext uri="{FF2B5EF4-FFF2-40B4-BE49-F238E27FC236}">
                <a16:creationId xmlns:a16="http://schemas.microsoft.com/office/drawing/2014/main" id="{6D580FCD-C33C-DD73-9047-6E142F9B0A2C}"/>
              </a:ext>
            </a:extLst>
          </p:cNvPr>
          <p:cNvSpPr/>
          <p:nvPr/>
        </p:nvSpPr>
        <p:spPr>
          <a:xfrm>
            <a:off x="1607128" y="1503051"/>
            <a:ext cx="4211782" cy="367889"/>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220134F-BB97-2945-D824-2117026AF899}"/>
              </a:ext>
            </a:extLst>
          </p:cNvPr>
          <p:cNvSpPr/>
          <p:nvPr/>
        </p:nvSpPr>
        <p:spPr>
          <a:xfrm>
            <a:off x="5847366" y="1503051"/>
            <a:ext cx="4876051" cy="367889"/>
          </a:xfrm>
          <a:prstGeom prst="rect">
            <a:avLst/>
          </a:prstGeom>
          <a:solidFill>
            <a:srgbClr val="1786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98D55EBF-DC23-DCC9-2887-E439FE561FA2}"/>
              </a:ext>
            </a:extLst>
          </p:cNvPr>
          <p:cNvSpPr txBox="1"/>
          <p:nvPr/>
        </p:nvSpPr>
        <p:spPr>
          <a:xfrm>
            <a:off x="1706418" y="1533106"/>
            <a:ext cx="1138382"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Risk</a:t>
            </a:r>
          </a:p>
        </p:txBody>
      </p:sp>
      <p:sp>
        <p:nvSpPr>
          <p:cNvPr id="13" name="TextBox 12">
            <a:extLst>
              <a:ext uri="{FF2B5EF4-FFF2-40B4-BE49-F238E27FC236}">
                <a16:creationId xmlns:a16="http://schemas.microsoft.com/office/drawing/2014/main" id="{73BEDD6F-8EEF-1C5F-A71F-640F39E4EE5C}"/>
              </a:ext>
            </a:extLst>
          </p:cNvPr>
          <p:cNvSpPr txBox="1"/>
          <p:nvPr/>
        </p:nvSpPr>
        <p:spPr>
          <a:xfrm>
            <a:off x="5847367" y="1533106"/>
            <a:ext cx="2502306"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u="none" strike="noStrike" cap="none" normalizeH="0" baseline="0" dirty="0">
                <a:ln>
                  <a:noFill/>
                </a:ln>
                <a:solidFill>
                  <a:schemeClr val="bg1"/>
                </a:solidFill>
                <a:effectLst/>
                <a:latin typeface="Tahoma" panose="020B0604030504040204" pitchFamily="34" charset="0"/>
                <a:ea typeface="Tahoma" panose="020B0604030504040204" pitchFamily="34" charset="0"/>
                <a:cs typeface="Tahoma" panose="020B0604030504040204" pitchFamily="34" charset="0"/>
              </a:rPr>
              <a:t>Mitigating Actions</a:t>
            </a:r>
          </a:p>
        </p:txBody>
      </p:sp>
      <p:sp>
        <p:nvSpPr>
          <p:cNvPr id="14" name="Rectangle 13">
            <a:extLst>
              <a:ext uri="{FF2B5EF4-FFF2-40B4-BE49-F238E27FC236}">
                <a16:creationId xmlns:a16="http://schemas.microsoft.com/office/drawing/2014/main" id="{1D26C4BF-33CD-54C1-517C-B41E2327F1AC}"/>
              </a:ext>
            </a:extLst>
          </p:cNvPr>
          <p:cNvSpPr/>
          <p:nvPr/>
        </p:nvSpPr>
        <p:spPr>
          <a:xfrm>
            <a:off x="1607128" y="1900995"/>
            <a:ext cx="4211782" cy="8185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5846135-81A7-A269-974C-24E5CB644467}"/>
              </a:ext>
            </a:extLst>
          </p:cNvPr>
          <p:cNvSpPr/>
          <p:nvPr/>
        </p:nvSpPr>
        <p:spPr>
          <a:xfrm>
            <a:off x="5847366" y="1900995"/>
            <a:ext cx="4876051" cy="81854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F6C6A6A2-C8E5-E6FA-8753-FAB098C0F494}"/>
              </a:ext>
            </a:extLst>
          </p:cNvPr>
          <p:cNvSpPr txBox="1"/>
          <p:nvPr/>
        </p:nvSpPr>
        <p:spPr>
          <a:xfrm>
            <a:off x="1706418" y="1931050"/>
            <a:ext cx="3927764"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b="1"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1. Culture : </a:t>
            </a: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Marketing is viewed very differently at Acquiree and is held accountable to different metrics.  There will likely be some difficulty in transition to the New Acquirer among current employees. </a:t>
            </a:r>
          </a:p>
        </p:txBody>
      </p:sp>
      <p:sp>
        <p:nvSpPr>
          <p:cNvPr id="18" name="TextBox 17">
            <a:extLst>
              <a:ext uri="{FF2B5EF4-FFF2-40B4-BE49-F238E27FC236}">
                <a16:creationId xmlns:a16="http://schemas.microsoft.com/office/drawing/2014/main" id="{4DD3BF80-7900-A1B7-615E-A3DADAB76DBF}"/>
              </a:ext>
            </a:extLst>
          </p:cNvPr>
          <p:cNvSpPr txBox="1"/>
          <p:nvPr/>
        </p:nvSpPr>
        <p:spPr>
          <a:xfrm>
            <a:off x="5875074" y="1931050"/>
            <a:ext cx="4709797"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To reduce risk we propose an inclusive approach in the development of next year’s marketing plans, and in integration planning and implementation. In addition, monthly department meetings will include updates on integration activities and will provide a forum for questions and feedback. </a:t>
            </a:r>
          </a:p>
        </p:txBody>
      </p:sp>
      <p:sp>
        <p:nvSpPr>
          <p:cNvPr id="19" name="Rectangle 18">
            <a:extLst>
              <a:ext uri="{FF2B5EF4-FFF2-40B4-BE49-F238E27FC236}">
                <a16:creationId xmlns:a16="http://schemas.microsoft.com/office/drawing/2014/main" id="{9612F1CA-98B4-04A7-1B5D-9B01EA41CCAA}"/>
              </a:ext>
            </a:extLst>
          </p:cNvPr>
          <p:cNvSpPr/>
          <p:nvPr/>
        </p:nvSpPr>
        <p:spPr>
          <a:xfrm>
            <a:off x="1607128" y="2749599"/>
            <a:ext cx="4211782" cy="1253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A2D2533-EECA-8A89-AA56-E7938E92FE19}"/>
              </a:ext>
            </a:extLst>
          </p:cNvPr>
          <p:cNvSpPr/>
          <p:nvPr/>
        </p:nvSpPr>
        <p:spPr>
          <a:xfrm>
            <a:off x="5847366" y="2749599"/>
            <a:ext cx="4876051" cy="1253467"/>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2556F775-BFE3-C303-AE23-F37E6431831F}"/>
              </a:ext>
            </a:extLst>
          </p:cNvPr>
          <p:cNvSpPr txBox="1"/>
          <p:nvPr/>
        </p:nvSpPr>
        <p:spPr>
          <a:xfrm>
            <a:off x="1706418" y="2779654"/>
            <a:ext cx="3927764" cy="577081"/>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b="1"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2. Service Level: </a:t>
            </a: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there is risk that the consolidated customer satisfaction rating will not equal or exceed the sum of the current ratings attained by each organization. </a:t>
            </a:r>
          </a:p>
        </p:txBody>
      </p:sp>
      <p:sp>
        <p:nvSpPr>
          <p:cNvPr id="22" name="TextBox 21">
            <a:extLst>
              <a:ext uri="{FF2B5EF4-FFF2-40B4-BE49-F238E27FC236}">
                <a16:creationId xmlns:a16="http://schemas.microsoft.com/office/drawing/2014/main" id="{30DF8D25-88D6-9C21-5D6E-5910BF3C76D0}"/>
              </a:ext>
            </a:extLst>
          </p:cNvPr>
          <p:cNvSpPr txBox="1"/>
          <p:nvPr/>
        </p:nvSpPr>
        <p:spPr>
          <a:xfrm>
            <a:off x="5875075" y="2779654"/>
            <a:ext cx="4709796" cy="1223412"/>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We will establish current service levels and understand the value driving that attainment.  We will work closely with PM and the Acquiree marketing team to put bridge plans to ensure attainment of customer satisfaction rating equal to or above current levels.  Opportunity exists to target SMB to drive incremental service rating from existing Acquiree partners.  We are working closely with PM to modify next year’s go-to-market plan as appropriate to maximize partner satisfaction and customer satisfaction rating attainment.</a:t>
            </a:r>
          </a:p>
        </p:txBody>
      </p:sp>
      <p:sp>
        <p:nvSpPr>
          <p:cNvPr id="23" name="Rectangle 22">
            <a:extLst>
              <a:ext uri="{FF2B5EF4-FFF2-40B4-BE49-F238E27FC236}">
                <a16:creationId xmlns:a16="http://schemas.microsoft.com/office/drawing/2014/main" id="{1F8548F6-1BE3-923A-6182-EA041B8CC474}"/>
              </a:ext>
            </a:extLst>
          </p:cNvPr>
          <p:cNvSpPr/>
          <p:nvPr/>
        </p:nvSpPr>
        <p:spPr>
          <a:xfrm>
            <a:off x="1607128" y="4036414"/>
            <a:ext cx="4211782" cy="66795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B1C0ACD0-3FB7-63A2-5474-04380DD7F7EC}"/>
              </a:ext>
            </a:extLst>
          </p:cNvPr>
          <p:cNvSpPr/>
          <p:nvPr/>
        </p:nvSpPr>
        <p:spPr>
          <a:xfrm>
            <a:off x="5847366" y="4036414"/>
            <a:ext cx="4876051" cy="667955"/>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75A179C0-969A-2877-5409-895D1BF42B94}"/>
              </a:ext>
            </a:extLst>
          </p:cNvPr>
          <p:cNvSpPr txBox="1"/>
          <p:nvPr/>
        </p:nvSpPr>
        <p:spPr>
          <a:xfrm>
            <a:off x="1706418" y="4066469"/>
            <a:ext cx="3927764" cy="577081"/>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b="1"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3. Communication: </a:t>
            </a: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There is a risk that we will not communicate in the preferred manner to Acquiree employees and that key messages will not be “received”.</a:t>
            </a:r>
          </a:p>
        </p:txBody>
      </p:sp>
      <p:sp>
        <p:nvSpPr>
          <p:cNvPr id="26" name="TextBox 25">
            <a:extLst>
              <a:ext uri="{FF2B5EF4-FFF2-40B4-BE49-F238E27FC236}">
                <a16:creationId xmlns:a16="http://schemas.microsoft.com/office/drawing/2014/main" id="{CDA8F931-679B-FE0C-064A-DDD6E8C20745}"/>
              </a:ext>
            </a:extLst>
          </p:cNvPr>
          <p:cNvSpPr txBox="1"/>
          <p:nvPr/>
        </p:nvSpPr>
        <p:spPr>
          <a:xfrm>
            <a:off x="5875075" y="4066469"/>
            <a:ext cx="4709796" cy="577081"/>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We are conducting a communications audit in September to understand Acquiree teammate communication preferences.  Communication vehicles and plans will be modified as appropriate based upon the learning.</a:t>
            </a:r>
          </a:p>
        </p:txBody>
      </p:sp>
      <p:sp>
        <p:nvSpPr>
          <p:cNvPr id="27" name="Rectangle 26">
            <a:extLst>
              <a:ext uri="{FF2B5EF4-FFF2-40B4-BE49-F238E27FC236}">
                <a16:creationId xmlns:a16="http://schemas.microsoft.com/office/drawing/2014/main" id="{4BA7F13C-16A0-7CE0-437B-7977FAB406CD}"/>
              </a:ext>
            </a:extLst>
          </p:cNvPr>
          <p:cNvSpPr/>
          <p:nvPr/>
        </p:nvSpPr>
        <p:spPr>
          <a:xfrm>
            <a:off x="1607128" y="4729218"/>
            <a:ext cx="4211782" cy="76871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D778F5E-EFEF-1E88-264F-454ACBFFDF48}"/>
              </a:ext>
            </a:extLst>
          </p:cNvPr>
          <p:cNvSpPr/>
          <p:nvPr/>
        </p:nvSpPr>
        <p:spPr>
          <a:xfrm>
            <a:off x="5847366" y="4729218"/>
            <a:ext cx="4876051" cy="768719"/>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E694C740-4BDC-674E-1E4E-21C34C87AF71}"/>
              </a:ext>
            </a:extLst>
          </p:cNvPr>
          <p:cNvSpPr txBox="1"/>
          <p:nvPr/>
        </p:nvSpPr>
        <p:spPr>
          <a:xfrm>
            <a:off x="1706418" y="4759273"/>
            <a:ext cx="3927764" cy="577081"/>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b="1"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4. Loss of key employees: </a:t>
            </a: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There is the risk that the uncertainty during the integration period will cause key employees to leave the organization.</a:t>
            </a:r>
          </a:p>
        </p:txBody>
      </p:sp>
      <p:sp>
        <p:nvSpPr>
          <p:cNvPr id="30" name="TextBox 29">
            <a:extLst>
              <a:ext uri="{FF2B5EF4-FFF2-40B4-BE49-F238E27FC236}">
                <a16:creationId xmlns:a16="http://schemas.microsoft.com/office/drawing/2014/main" id="{9F1472FD-3AF4-015B-7673-D294CCE70526}"/>
              </a:ext>
            </a:extLst>
          </p:cNvPr>
          <p:cNvSpPr txBox="1"/>
          <p:nvPr/>
        </p:nvSpPr>
        <p:spPr>
          <a:xfrm>
            <a:off x="5875075" y="4759273"/>
            <a:ext cx="4709796" cy="738664"/>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Our intent is to move aggressively through the organization integration to minimize the length of time where such uncertainty exists.  In addition, we are reaching out to key individuals to reassure them and communicate their value to the organization.</a:t>
            </a:r>
          </a:p>
        </p:txBody>
      </p:sp>
      <p:sp>
        <p:nvSpPr>
          <p:cNvPr id="31" name="Rectangle 30">
            <a:extLst>
              <a:ext uri="{FF2B5EF4-FFF2-40B4-BE49-F238E27FC236}">
                <a16:creationId xmlns:a16="http://schemas.microsoft.com/office/drawing/2014/main" id="{8F6F8862-BEE9-F81F-E55E-3573D3498E93}"/>
              </a:ext>
            </a:extLst>
          </p:cNvPr>
          <p:cNvSpPr/>
          <p:nvPr/>
        </p:nvSpPr>
        <p:spPr>
          <a:xfrm>
            <a:off x="1607128" y="5522468"/>
            <a:ext cx="4211782" cy="109188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312F2550-C190-69C2-F49C-A0D1E2B7B167}"/>
              </a:ext>
            </a:extLst>
          </p:cNvPr>
          <p:cNvSpPr/>
          <p:nvPr/>
        </p:nvSpPr>
        <p:spPr>
          <a:xfrm>
            <a:off x="5847366" y="5522468"/>
            <a:ext cx="4876051" cy="1091884"/>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76656A5-05C0-A6BC-9C74-770EC4B8106E}"/>
              </a:ext>
            </a:extLst>
          </p:cNvPr>
          <p:cNvSpPr txBox="1"/>
          <p:nvPr/>
        </p:nvSpPr>
        <p:spPr>
          <a:xfrm>
            <a:off x="1706418" y="5552523"/>
            <a:ext cx="3927764" cy="900246"/>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b="1"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5. Client disintermediation: </a:t>
            </a: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There is a risk that clients may become concerned about the potential for changes in the Acquiree value proposition, or for the loss of expertise in the unique capabilities relative to software due to the change in the brand name, and, as a result, they may leave the franchise.</a:t>
            </a:r>
          </a:p>
        </p:txBody>
      </p:sp>
      <p:sp>
        <p:nvSpPr>
          <p:cNvPr id="34" name="TextBox 33">
            <a:extLst>
              <a:ext uri="{FF2B5EF4-FFF2-40B4-BE49-F238E27FC236}">
                <a16:creationId xmlns:a16="http://schemas.microsoft.com/office/drawing/2014/main" id="{DD509836-00A1-DD8F-C308-D012DE2CD2FA}"/>
              </a:ext>
            </a:extLst>
          </p:cNvPr>
          <p:cNvSpPr txBox="1"/>
          <p:nvPr/>
        </p:nvSpPr>
        <p:spPr>
          <a:xfrm>
            <a:off x="5875075" y="5552523"/>
            <a:ext cx="4709796" cy="1061829"/>
          </a:xfrm>
          <a:prstGeom prst="rect">
            <a:avLst/>
          </a:prstGeom>
          <a:noFill/>
        </p:spPr>
        <p:txBody>
          <a:bodyPr wrap="square">
            <a:spAutoFit/>
          </a:bodyPr>
          <a:lstStyle/>
          <a:p>
            <a:pPr marL="0" marR="0" lvl="0" indent="0" algn="l"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05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The migration of the brand has been charted over a course of time (to be completed in six months).  Throughout this process, client communication is a key component of the plan.  We will reassure clients that their relationship is important to us and that we will maintain the unique competencies from Acquiree that they value.  A comprehensive brand migration plan and supporting communication plan are in place.</a:t>
            </a:r>
          </a:p>
        </p:txBody>
      </p:sp>
    </p:spTree>
    <p:extLst>
      <p:ext uri="{BB962C8B-B14F-4D97-AF65-F5344CB8AC3E}">
        <p14:creationId xmlns:p14="http://schemas.microsoft.com/office/powerpoint/2010/main" val="151080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16267" y="71876"/>
            <a:ext cx="12208267" cy="6850459"/>
          </a:xfrm>
          <a:prstGeom prst="rect">
            <a:avLst/>
          </a:prstGeom>
        </p:spPr>
      </p:pic>
      <p:sp>
        <p:nvSpPr>
          <p:cNvPr id="5" name="Slide Number Placeholder 5">
            <a:extLst>
              <a:ext uri="{FF2B5EF4-FFF2-40B4-BE49-F238E27FC236}">
                <a16:creationId xmlns:a16="http://schemas.microsoft.com/office/drawing/2014/main" id="{94E40838-098D-2757-DAE6-8226FDCB7C47}"/>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14</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7E139C16-6AB1-387E-BE17-6DFA97F65E5A}"/>
              </a:ext>
            </a:extLst>
          </p:cNvPr>
          <p:cNvSpPr txBox="1"/>
          <p:nvPr/>
        </p:nvSpPr>
        <p:spPr>
          <a:xfrm>
            <a:off x="1075159" y="2705725"/>
            <a:ext cx="2380165" cy="1446550"/>
          </a:xfrm>
          <a:prstGeom prst="rect">
            <a:avLst/>
          </a:prstGeom>
          <a:noFill/>
        </p:spPr>
        <p:txBody>
          <a:bodyPr wrap="square">
            <a:spAutoFit/>
          </a:bodyPr>
          <a:lstStyle/>
          <a:p>
            <a:r>
              <a:rPr lang="en-US" altLang="en-US" sz="4400" b="1" kern="1200" dirty="0">
                <a:latin typeface="Tahoma" panose="020B0604030504040204" pitchFamily="34" charset="0"/>
                <a:ea typeface="Tahoma" panose="020B0604030504040204" pitchFamily="34" charset="0"/>
                <a:cs typeface="Tahoma" panose="020B0604030504040204" pitchFamily="34" charset="0"/>
              </a:rPr>
              <a:t>OPEN ISSUES </a:t>
            </a:r>
            <a:endParaRPr lang="en-US" sz="4400" b="1"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2AB1F572-E78C-2F50-06BA-EB08B2ED9A2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242834" y="2900028"/>
            <a:ext cx="1200818" cy="1076325"/>
          </a:xfrm>
          <a:prstGeom prst="rect">
            <a:avLst/>
          </a:prstGeom>
        </p:spPr>
      </p:pic>
      <p:pic>
        <p:nvPicPr>
          <p:cNvPr id="10" name="Graphic 9">
            <a:extLst>
              <a:ext uri="{FF2B5EF4-FFF2-40B4-BE49-F238E27FC236}">
                <a16:creationId xmlns:a16="http://schemas.microsoft.com/office/drawing/2014/main" id="{DAEF631A-5BAF-B821-E59A-78916BF853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99857" y="122943"/>
            <a:ext cx="1392285" cy="1076325"/>
          </a:xfrm>
          <a:prstGeom prst="rect">
            <a:avLst/>
          </a:prstGeom>
        </p:spPr>
      </p:pic>
      <p:sp>
        <p:nvSpPr>
          <p:cNvPr id="12" name="TextBox 11">
            <a:extLst>
              <a:ext uri="{FF2B5EF4-FFF2-40B4-BE49-F238E27FC236}">
                <a16:creationId xmlns:a16="http://schemas.microsoft.com/office/drawing/2014/main" id="{D77A61BE-AF42-FB59-9C37-E1657890C774}"/>
              </a:ext>
            </a:extLst>
          </p:cNvPr>
          <p:cNvSpPr txBox="1"/>
          <p:nvPr/>
        </p:nvSpPr>
        <p:spPr>
          <a:xfrm>
            <a:off x="8736678" y="2017576"/>
            <a:ext cx="2943132" cy="3990323"/>
          </a:xfrm>
          <a:prstGeom prst="rect">
            <a:avLst/>
          </a:prstGeom>
          <a:noFill/>
        </p:spPr>
        <p:txBody>
          <a:bodyPr wrap="square">
            <a:spAutoFit/>
          </a:bodyPr>
          <a:lstStyle/>
          <a:p>
            <a:pPr marL="342900" marR="0" lvl="0" indent="-342900">
              <a:lnSpc>
                <a:spcPct val="107000"/>
              </a:lnSpc>
              <a:spcBef>
                <a:spcPts val="0"/>
              </a:spcBef>
              <a:spcAft>
                <a:spcPts val="0"/>
              </a:spcAft>
              <a:buFont typeface="Arial" panose="020B0604020202020204" pitchFamily="34" charset="0"/>
              <a:buChar char="•"/>
              <a:tabLst>
                <a:tab pos="457200" algn="l"/>
              </a:tabLst>
            </a:pPr>
            <a:r>
              <a:rPr lang="en-GB" sz="1400" kern="100" dirty="0">
                <a:effectLst/>
                <a:latin typeface="Tahoma" panose="020B0604030504040204" pitchFamily="34" charset="0"/>
                <a:ea typeface="Tahoma" panose="020B0604030504040204" pitchFamily="34" charset="0"/>
                <a:cs typeface="Tahoma" panose="020B0604030504040204" pitchFamily="34" charset="0"/>
              </a:rPr>
              <a:t>More thorough understanding of Acquiree marketing plan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GB" sz="1400" kern="100" dirty="0">
                <a:effectLst/>
                <a:latin typeface="Tahoma" panose="020B0604030504040204" pitchFamily="34" charset="0"/>
                <a:ea typeface="Tahoma" panose="020B0604030504040204" pitchFamily="34" charset="0"/>
                <a:cs typeface="Tahoma" panose="020B0604030504040204" pitchFamily="34" charset="0"/>
              </a:rPr>
              <a:t>Full breakdown of current Acquiree marketing budget</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GB" sz="1400" kern="100" dirty="0">
                <a:effectLst/>
                <a:latin typeface="Tahoma" panose="020B0604030504040204" pitchFamily="34" charset="0"/>
                <a:ea typeface="Tahoma" panose="020B0604030504040204" pitchFamily="34" charset="0"/>
                <a:cs typeface="Tahoma" panose="020B0604030504040204" pitchFamily="34" charset="0"/>
              </a:rPr>
              <a:t>MDF activity and income details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742950" marR="0" lvl="1" indent="-285750">
              <a:lnSpc>
                <a:spcPct val="107000"/>
              </a:lnSpc>
              <a:spcBef>
                <a:spcPts val="0"/>
              </a:spcBef>
              <a:spcAft>
                <a:spcPts val="0"/>
              </a:spcAft>
              <a:buFont typeface="Courier New" panose="02070309020205020404" pitchFamily="49" charset="0"/>
              <a:buChar char="o"/>
            </a:pPr>
            <a:r>
              <a:rPr lang="en-GB" sz="1400" kern="100" dirty="0">
                <a:effectLst/>
                <a:latin typeface="Tahoma" panose="020B0604030504040204" pitchFamily="34" charset="0"/>
                <a:ea typeface="Tahoma" panose="020B0604030504040204" pitchFamily="34" charset="0"/>
                <a:cs typeface="Tahoma" panose="020B0604030504040204" pitchFamily="34" charset="0"/>
              </a:rPr>
              <a:t>SR targets and income by vendor / publisher</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Completion of next year’s go-to-marketing plan modifications</a:t>
            </a: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Implementation of Phase II (30/60/90 day) communication plan</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Completion of brand transition planning</a:t>
            </a:r>
          </a:p>
        </p:txBody>
      </p:sp>
      <p:sp>
        <p:nvSpPr>
          <p:cNvPr id="2" name="Holder 5">
            <a:extLst>
              <a:ext uri="{FF2B5EF4-FFF2-40B4-BE49-F238E27FC236}">
                <a16:creationId xmlns:a16="http://schemas.microsoft.com/office/drawing/2014/main" id="{1632A4DA-8947-8D88-007E-B26CD79EAB00}"/>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91549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762D4332-3A99-A508-4CFA-E381E2FF8EE1}"/>
              </a:ext>
            </a:extLst>
          </p:cNvPr>
          <p:cNvPicPr/>
          <p:nvPr/>
        </p:nvPicPr>
        <p:blipFill>
          <a:blip r:embed="rId2"/>
          <a:stretch>
            <a:fillRect/>
          </a:stretch>
        </p:blipFill>
        <p:spPr>
          <a:xfrm>
            <a:off x="-1" y="18471"/>
            <a:ext cx="12192001" cy="6841331"/>
          </a:xfrm>
          <a:prstGeom prst="rect">
            <a:avLst/>
          </a:prstGeom>
        </p:spPr>
      </p:pic>
      <p:sp>
        <p:nvSpPr>
          <p:cNvPr id="6" name="Slide Number Placeholder 5">
            <a:extLst>
              <a:ext uri="{FF2B5EF4-FFF2-40B4-BE49-F238E27FC236}">
                <a16:creationId xmlns:a16="http://schemas.microsoft.com/office/drawing/2014/main" id="{2D2020F2-B47C-7851-42F8-D6F825A86B3D}"/>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15</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8A08948E-CD80-AE1A-129C-5AAD5AE38665}"/>
              </a:ext>
            </a:extLst>
          </p:cNvPr>
          <p:cNvSpPr txBox="1"/>
          <p:nvPr/>
        </p:nvSpPr>
        <p:spPr>
          <a:xfrm>
            <a:off x="843326" y="861613"/>
            <a:ext cx="3996529" cy="1077218"/>
          </a:xfrm>
          <a:prstGeom prst="rect">
            <a:avLst/>
          </a:prstGeom>
          <a:noFill/>
        </p:spPr>
        <p:txBody>
          <a:bodyPr wrap="square">
            <a:spAutoFit/>
          </a:bodyPr>
          <a:lstStyle/>
          <a:p>
            <a:r>
              <a:rPr lang="en-US" altLang="en-US" sz="3200" b="1" kern="1200" dirty="0">
                <a:latin typeface="Tahoma" panose="020B0604030504040204" pitchFamily="34" charset="0"/>
                <a:ea typeface="Tahoma" panose="020B0604030504040204" pitchFamily="34" charset="0"/>
                <a:cs typeface="Tahoma" panose="020B0604030504040204" pitchFamily="34" charset="0"/>
              </a:rPr>
              <a:t>COMMUNICATION </a:t>
            </a:r>
            <a:r>
              <a:rPr lang="en-US" altLang="en-US" sz="3200" kern="1200" dirty="0">
                <a:latin typeface="Tahoma" panose="020B0604030504040204" pitchFamily="34" charset="0"/>
                <a:ea typeface="Tahoma" panose="020B0604030504040204" pitchFamily="34" charset="0"/>
                <a:cs typeface="Tahoma" panose="020B0604030504040204" pitchFamily="34" charset="0"/>
              </a:rPr>
              <a:t>– KEY ACTIONS</a:t>
            </a:r>
            <a:endParaRPr lang="en-US" sz="3200"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9AA5DEB0-F6C7-CE5F-01BB-F2E2546E23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15" y="575682"/>
            <a:ext cx="1011187" cy="1076325"/>
          </a:xfrm>
          <a:prstGeom prst="rect">
            <a:avLst/>
          </a:prstGeom>
        </p:spPr>
      </p:pic>
      <p:sp>
        <p:nvSpPr>
          <p:cNvPr id="9" name="Rectangle: Rounded Corners 8">
            <a:extLst>
              <a:ext uri="{FF2B5EF4-FFF2-40B4-BE49-F238E27FC236}">
                <a16:creationId xmlns:a16="http://schemas.microsoft.com/office/drawing/2014/main" id="{ED48FFF8-CCBE-A9A8-1824-0076BB3F8DA5}"/>
              </a:ext>
            </a:extLst>
          </p:cNvPr>
          <p:cNvSpPr/>
          <p:nvPr/>
        </p:nvSpPr>
        <p:spPr>
          <a:xfrm>
            <a:off x="843326" y="2495148"/>
            <a:ext cx="1939636" cy="3271667"/>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4B994ACB-E1E8-DEDF-DFE2-AAE0C09B029A}"/>
              </a:ext>
            </a:extLst>
          </p:cNvPr>
          <p:cNvSpPr txBox="1"/>
          <p:nvPr/>
        </p:nvSpPr>
        <p:spPr>
          <a:xfrm>
            <a:off x="877460" y="3201852"/>
            <a:ext cx="1662547" cy="954107"/>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Implement all Day One communication – done</a:t>
            </a:r>
          </a:p>
        </p:txBody>
      </p:sp>
      <p:pic>
        <p:nvPicPr>
          <p:cNvPr id="14" name="Graphic 13">
            <a:extLst>
              <a:ext uri="{FF2B5EF4-FFF2-40B4-BE49-F238E27FC236}">
                <a16:creationId xmlns:a16="http://schemas.microsoft.com/office/drawing/2014/main" id="{3A96DEE3-7B8A-8398-097C-BDEB3B8625C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1874" y="2645233"/>
            <a:ext cx="637455" cy="501218"/>
          </a:xfrm>
          <a:prstGeom prst="rect">
            <a:avLst/>
          </a:prstGeom>
        </p:spPr>
      </p:pic>
      <p:sp>
        <p:nvSpPr>
          <p:cNvPr id="15" name="Rectangle: Rounded Corners 14">
            <a:extLst>
              <a:ext uri="{FF2B5EF4-FFF2-40B4-BE49-F238E27FC236}">
                <a16:creationId xmlns:a16="http://schemas.microsoft.com/office/drawing/2014/main" id="{3F72C668-06FB-63DE-9765-D0B9E7A164D4}"/>
              </a:ext>
            </a:extLst>
          </p:cNvPr>
          <p:cNvSpPr/>
          <p:nvPr/>
        </p:nvSpPr>
        <p:spPr>
          <a:xfrm>
            <a:off x="2911510" y="2495148"/>
            <a:ext cx="1939636" cy="3271667"/>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6C10156C-7F9E-013A-6423-6E1468CDB0B7}"/>
              </a:ext>
            </a:extLst>
          </p:cNvPr>
          <p:cNvSpPr txBox="1"/>
          <p:nvPr/>
        </p:nvSpPr>
        <p:spPr>
          <a:xfrm>
            <a:off x="2945644" y="3201852"/>
            <a:ext cx="1939636" cy="954107"/>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Develop 30/60/90 Day communication materials – September 18</a:t>
            </a:r>
          </a:p>
        </p:txBody>
      </p:sp>
      <p:sp>
        <p:nvSpPr>
          <p:cNvPr id="18" name="Rectangle: Rounded Corners 17">
            <a:extLst>
              <a:ext uri="{FF2B5EF4-FFF2-40B4-BE49-F238E27FC236}">
                <a16:creationId xmlns:a16="http://schemas.microsoft.com/office/drawing/2014/main" id="{D81BA6D3-CD43-7287-46F3-5A68839C747C}"/>
              </a:ext>
            </a:extLst>
          </p:cNvPr>
          <p:cNvSpPr/>
          <p:nvPr/>
        </p:nvSpPr>
        <p:spPr>
          <a:xfrm>
            <a:off x="4979694" y="2495148"/>
            <a:ext cx="1939636" cy="3271667"/>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DE013FBA-F8DF-7230-26CC-BFA9E1D9E3DF}"/>
              </a:ext>
            </a:extLst>
          </p:cNvPr>
          <p:cNvSpPr txBox="1"/>
          <p:nvPr/>
        </p:nvSpPr>
        <p:spPr>
          <a:xfrm>
            <a:off x="5013828" y="3201852"/>
            <a:ext cx="1662547" cy="954107"/>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Field communications audit – completed by September 30 </a:t>
            </a:r>
          </a:p>
        </p:txBody>
      </p:sp>
      <p:sp>
        <p:nvSpPr>
          <p:cNvPr id="21" name="Rectangle: Rounded Corners 20">
            <a:extLst>
              <a:ext uri="{FF2B5EF4-FFF2-40B4-BE49-F238E27FC236}">
                <a16:creationId xmlns:a16="http://schemas.microsoft.com/office/drawing/2014/main" id="{DD1A23B0-0C45-CE92-0092-47A3C813BE66}"/>
              </a:ext>
            </a:extLst>
          </p:cNvPr>
          <p:cNvSpPr/>
          <p:nvPr/>
        </p:nvSpPr>
        <p:spPr>
          <a:xfrm>
            <a:off x="7047878" y="2495148"/>
            <a:ext cx="1939636" cy="3271667"/>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B0954476-13D7-6435-8B8F-296B690078AC}"/>
              </a:ext>
            </a:extLst>
          </p:cNvPr>
          <p:cNvSpPr txBox="1"/>
          <p:nvPr/>
        </p:nvSpPr>
        <p:spPr>
          <a:xfrm>
            <a:off x="7082012" y="3201852"/>
            <a:ext cx="1662547" cy="1600438"/>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Establish regular cadence of meetings to identify communication needs – September 15</a:t>
            </a:r>
          </a:p>
        </p:txBody>
      </p:sp>
      <p:sp>
        <p:nvSpPr>
          <p:cNvPr id="31" name="TextBox 30">
            <a:extLst>
              <a:ext uri="{FF2B5EF4-FFF2-40B4-BE49-F238E27FC236}">
                <a16:creationId xmlns:a16="http://schemas.microsoft.com/office/drawing/2014/main" id="{0B7B4351-DE0B-EBD6-22BE-63A6C6F9B9D1}"/>
              </a:ext>
            </a:extLst>
          </p:cNvPr>
          <p:cNvSpPr txBox="1"/>
          <p:nvPr/>
        </p:nvSpPr>
        <p:spPr>
          <a:xfrm>
            <a:off x="2661599" y="4049599"/>
            <a:ext cx="2205434" cy="1600438"/>
          </a:xfrm>
          <a:prstGeom prst="rect">
            <a:avLst/>
          </a:prstGeom>
          <a:noFill/>
        </p:spPr>
        <p:txBody>
          <a:bodyPr wrap="square">
            <a:spAutoFit/>
          </a:bodyPr>
          <a:lstStyle/>
          <a:p>
            <a:pPr marL="628650" lvl="1" indent="-17145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Integration Newsletter</a:t>
            </a:r>
          </a:p>
          <a:p>
            <a:pPr marL="628650" lvl="1" indent="-17145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Integration Bulletins</a:t>
            </a:r>
          </a:p>
          <a:p>
            <a:pPr marL="628650" lvl="1" indent="-17145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Updates to Q&amp;A</a:t>
            </a:r>
          </a:p>
          <a:p>
            <a:pPr marL="628650" lvl="1" indent="-17145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Client presentation</a:t>
            </a:r>
          </a:p>
        </p:txBody>
      </p:sp>
      <p:pic>
        <p:nvPicPr>
          <p:cNvPr id="34" name="Graphic 33">
            <a:extLst>
              <a:ext uri="{FF2B5EF4-FFF2-40B4-BE49-F238E27FC236}">
                <a16:creationId xmlns:a16="http://schemas.microsoft.com/office/drawing/2014/main" id="{241A4EB5-3BBC-FC11-C49D-DD90D76A45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60042" y="2645233"/>
            <a:ext cx="490817" cy="493522"/>
          </a:xfrm>
          <a:prstGeom prst="rect">
            <a:avLst/>
          </a:prstGeom>
        </p:spPr>
      </p:pic>
      <p:pic>
        <p:nvPicPr>
          <p:cNvPr id="39" name="Graphic 38">
            <a:extLst>
              <a:ext uri="{FF2B5EF4-FFF2-40B4-BE49-F238E27FC236}">
                <a16:creationId xmlns:a16="http://schemas.microsoft.com/office/drawing/2014/main" id="{AC942E23-E2AD-80C2-F3BB-C722F0B8470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23699" y="2653757"/>
            <a:ext cx="448045" cy="484998"/>
          </a:xfrm>
          <a:prstGeom prst="rect">
            <a:avLst/>
          </a:prstGeom>
        </p:spPr>
      </p:pic>
      <p:sp>
        <p:nvSpPr>
          <p:cNvPr id="40" name="Rectangle: Rounded Corners 39">
            <a:extLst>
              <a:ext uri="{FF2B5EF4-FFF2-40B4-BE49-F238E27FC236}">
                <a16:creationId xmlns:a16="http://schemas.microsoft.com/office/drawing/2014/main" id="{AA2DC244-1894-14B9-5493-E97A7CCFCEAA}"/>
              </a:ext>
            </a:extLst>
          </p:cNvPr>
          <p:cNvSpPr/>
          <p:nvPr/>
        </p:nvSpPr>
        <p:spPr>
          <a:xfrm>
            <a:off x="9116062" y="2495148"/>
            <a:ext cx="1939636" cy="3271667"/>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CCA5CB35-7BAC-2584-EB49-8CC4AFD275F0}"/>
              </a:ext>
            </a:extLst>
          </p:cNvPr>
          <p:cNvSpPr txBox="1"/>
          <p:nvPr/>
        </p:nvSpPr>
        <p:spPr>
          <a:xfrm>
            <a:off x="9150196" y="3201852"/>
            <a:ext cx="1662547" cy="523220"/>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Write Phase III plan – October 1</a:t>
            </a:r>
          </a:p>
        </p:txBody>
      </p:sp>
      <p:sp>
        <p:nvSpPr>
          <p:cNvPr id="43" name="TextBox 42">
            <a:extLst>
              <a:ext uri="{FF2B5EF4-FFF2-40B4-BE49-F238E27FC236}">
                <a16:creationId xmlns:a16="http://schemas.microsoft.com/office/drawing/2014/main" id="{5C43AC83-F7CB-1255-D95D-BCFE19182F71}"/>
              </a:ext>
            </a:extLst>
          </p:cNvPr>
          <p:cNvSpPr txBox="1"/>
          <p:nvPr/>
        </p:nvSpPr>
        <p:spPr>
          <a:xfrm>
            <a:off x="9280490" y="3617350"/>
            <a:ext cx="1662547" cy="1600438"/>
          </a:xfrm>
          <a:prstGeom prst="rect">
            <a:avLst/>
          </a:prstGeom>
          <a:noFill/>
        </p:spPr>
        <p:txBody>
          <a:bodyPr wrap="square">
            <a:spAutoFit/>
          </a:bodyPr>
          <a:lstStyle/>
          <a:p>
            <a:pPr marL="171450" indent="-171450">
              <a:buFont typeface="Arial" panose="020B0604020202020204" pitchFamily="34" charset="0"/>
              <a:buChar char="•"/>
            </a:pPr>
            <a:r>
              <a:rPr lang="en-US" altLang="en-US" sz="1400" dirty="0">
                <a:latin typeface="Tahoma" panose="020B0604030504040204" pitchFamily="34" charset="0"/>
                <a:ea typeface="Tahoma" panose="020B0604030504040204" pitchFamily="34" charset="0"/>
                <a:cs typeface="Tahoma" panose="020B0604030504040204" pitchFamily="34" charset="0"/>
              </a:rPr>
              <a:t>Phase III is the launch of a comprehensive, consolidated communications strategy and plan on Jan. 1</a:t>
            </a:r>
          </a:p>
        </p:txBody>
      </p:sp>
      <p:pic>
        <p:nvPicPr>
          <p:cNvPr id="46" name="Graphic 45">
            <a:extLst>
              <a:ext uri="{FF2B5EF4-FFF2-40B4-BE49-F238E27FC236}">
                <a16:creationId xmlns:a16="http://schemas.microsoft.com/office/drawing/2014/main" id="{57D00758-EEBB-4514-3C26-C0E256D1D0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244610" y="2645233"/>
            <a:ext cx="435031" cy="493522"/>
          </a:xfrm>
          <a:prstGeom prst="rect">
            <a:avLst/>
          </a:prstGeom>
        </p:spPr>
      </p:pic>
      <p:pic>
        <p:nvPicPr>
          <p:cNvPr id="48" name="Graphic 47">
            <a:extLst>
              <a:ext uri="{FF2B5EF4-FFF2-40B4-BE49-F238E27FC236}">
                <a16:creationId xmlns:a16="http://schemas.microsoft.com/office/drawing/2014/main" id="{122EE2C0-AF88-C99F-5281-610AD9C9A12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183154" y="2644993"/>
            <a:ext cx="504472" cy="501218"/>
          </a:xfrm>
          <a:prstGeom prst="rect">
            <a:avLst/>
          </a:prstGeom>
        </p:spPr>
      </p:pic>
      <p:sp>
        <p:nvSpPr>
          <p:cNvPr id="2" name="Holder 5">
            <a:extLst>
              <a:ext uri="{FF2B5EF4-FFF2-40B4-BE49-F238E27FC236}">
                <a16:creationId xmlns:a16="http://schemas.microsoft.com/office/drawing/2014/main" id="{C09E887E-8102-5FEF-E96E-62E3B5D3A354}"/>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0872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21F96CE3-58B3-63F4-B508-892AAA736EC2}"/>
              </a:ext>
            </a:extLst>
          </p:cNvPr>
          <p:cNvPicPr/>
          <p:nvPr/>
        </p:nvPicPr>
        <p:blipFill>
          <a:blip r:embed="rId2"/>
          <a:stretch>
            <a:fillRect/>
          </a:stretch>
        </p:blipFill>
        <p:spPr>
          <a:xfrm>
            <a:off x="-1" y="0"/>
            <a:ext cx="12221707" cy="6858000"/>
          </a:xfrm>
          <a:prstGeom prst="rect">
            <a:avLst/>
          </a:prstGeom>
        </p:spPr>
      </p:pic>
      <p:sp>
        <p:nvSpPr>
          <p:cNvPr id="5" name="TextBox 4">
            <a:extLst>
              <a:ext uri="{FF2B5EF4-FFF2-40B4-BE49-F238E27FC236}">
                <a16:creationId xmlns:a16="http://schemas.microsoft.com/office/drawing/2014/main" id="{39093051-67CD-CE4C-FF7C-250647D233C2}"/>
              </a:ext>
            </a:extLst>
          </p:cNvPr>
          <p:cNvSpPr txBox="1"/>
          <p:nvPr/>
        </p:nvSpPr>
        <p:spPr>
          <a:xfrm>
            <a:off x="1579419" y="2918116"/>
            <a:ext cx="2992582" cy="584775"/>
          </a:xfrm>
          <a:prstGeom prst="rect">
            <a:avLst/>
          </a:prstGeom>
          <a:noFill/>
        </p:spPr>
        <p:txBody>
          <a:bodyPr wrap="square">
            <a:spAutoFit/>
          </a:bodyPr>
          <a:lstStyle/>
          <a:p>
            <a:r>
              <a:rPr lang="en-US" altLang="en-US" sz="3200" b="1" kern="1200" dirty="0">
                <a:latin typeface="Tahoma" panose="020B0604030504040204" pitchFamily="34" charset="0"/>
                <a:ea typeface="Tahoma" panose="020B0604030504040204" pitchFamily="34" charset="0"/>
                <a:cs typeface="Tahoma" panose="020B0604030504040204" pitchFamily="34" charset="0"/>
              </a:rPr>
              <a:t>KEY ACTIONS</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
        <p:nvSpPr>
          <p:cNvPr id="6" name="TextBox 5">
            <a:extLst>
              <a:ext uri="{FF2B5EF4-FFF2-40B4-BE49-F238E27FC236}">
                <a16:creationId xmlns:a16="http://schemas.microsoft.com/office/drawing/2014/main" id="{E8963EEE-ADC8-882C-90F6-F7351DB7B21E}"/>
              </a:ext>
            </a:extLst>
          </p:cNvPr>
          <p:cNvSpPr txBox="1"/>
          <p:nvPr/>
        </p:nvSpPr>
        <p:spPr>
          <a:xfrm>
            <a:off x="1004456" y="2197894"/>
            <a:ext cx="2911763" cy="646331"/>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BRANDING</a:t>
            </a:r>
            <a:endParaRPr lang="en-US" sz="3600" dirty="0"/>
          </a:p>
        </p:txBody>
      </p:sp>
      <p:sp>
        <p:nvSpPr>
          <p:cNvPr id="8" name="TextBox 7">
            <a:extLst>
              <a:ext uri="{FF2B5EF4-FFF2-40B4-BE49-F238E27FC236}">
                <a16:creationId xmlns:a16="http://schemas.microsoft.com/office/drawing/2014/main" id="{C5AAC35B-24A3-BBAF-53F6-EFB5EB838A9B}"/>
              </a:ext>
            </a:extLst>
          </p:cNvPr>
          <p:cNvSpPr txBox="1"/>
          <p:nvPr/>
        </p:nvSpPr>
        <p:spPr>
          <a:xfrm>
            <a:off x="5495638" y="1517995"/>
            <a:ext cx="6061615" cy="4185761"/>
          </a:xfrm>
          <a:prstGeom prst="rect">
            <a:avLst/>
          </a:prstGeom>
          <a:noFill/>
        </p:spPr>
        <p:txBody>
          <a:bodyPr wrap="square">
            <a:spAutoFit/>
          </a:bodyPr>
          <a:lstStyle/>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Communicate branding plan to integration team and marketing teams</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Conduct audit of all materials and places with Acquiree logo </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Develop detailed design and transition plan – done</a:t>
            </a:r>
          </a:p>
          <a:p>
            <a:pPr marL="742950" lvl="1" indent="-285750">
              <a:buSzPct val="5000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Detailed plan by “bucket” of activity to be completed by September 15</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Conduct global trademark search of Acquirer and determine international appropriateness of name - done</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Design and execute Phase I transition materials - done</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Design Phase II transition materials - September 30</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Phase II implementation – begins September 11</a:t>
            </a:r>
          </a:p>
          <a:p>
            <a:pPr marL="285750" indent="-285750">
              <a:buFont typeface="Arial" panose="020B0604020202020204" pitchFamily="34" charset="0"/>
              <a:buChar char="•"/>
            </a:pPr>
            <a:endPar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endParaRPr>
          </a:p>
          <a:p>
            <a:pPr marL="285750" indent="-285750">
              <a:buFont typeface="Arial" panose="020B0604020202020204" pitchFamily="34" charset="0"/>
              <a:buChar char="•"/>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Determine transition of client transaction documents (invoice, statements, etc.) - September 30</a:t>
            </a:r>
          </a:p>
        </p:txBody>
      </p:sp>
      <p:sp>
        <p:nvSpPr>
          <p:cNvPr id="9" name="Slide Number Placeholder 5">
            <a:extLst>
              <a:ext uri="{FF2B5EF4-FFF2-40B4-BE49-F238E27FC236}">
                <a16:creationId xmlns:a16="http://schemas.microsoft.com/office/drawing/2014/main" id="{9945842D-8C4E-F9BB-BA46-365E884A6526}"/>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16</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Holder 5">
            <a:extLst>
              <a:ext uri="{FF2B5EF4-FFF2-40B4-BE49-F238E27FC236}">
                <a16:creationId xmlns:a16="http://schemas.microsoft.com/office/drawing/2014/main" id="{2E2F4559-3D35-A083-3635-D695605BAB10}"/>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2796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0" y="18472"/>
            <a:ext cx="12192000" cy="6841331"/>
          </a:xfrm>
          <a:prstGeom prst="rect">
            <a:avLst/>
          </a:prstGeom>
        </p:spPr>
      </p:pic>
      <p:sp>
        <p:nvSpPr>
          <p:cNvPr id="5" name="Slide Number Placeholder 5">
            <a:extLst>
              <a:ext uri="{FF2B5EF4-FFF2-40B4-BE49-F238E27FC236}">
                <a16:creationId xmlns:a16="http://schemas.microsoft.com/office/drawing/2014/main" id="{F737CBB7-96B0-1136-646D-B85045A0C002}"/>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17</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D3A0FD3C-0034-C333-5E3C-8D9669335EC0}"/>
              </a:ext>
            </a:extLst>
          </p:cNvPr>
          <p:cNvSpPr txBox="1"/>
          <p:nvPr/>
        </p:nvSpPr>
        <p:spPr>
          <a:xfrm>
            <a:off x="5490141" y="571026"/>
            <a:ext cx="4512841" cy="1323439"/>
          </a:xfrm>
          <a:prstGeom prst="rect">
            <a:avLst/>
          </a:prstGeom>
          <a:noFill/>
        </p:spPr>
        <p:txBody>
          <a:bodyPr wrap="square">
            <a:spAutoFit/>
          </a:bodyPr>
          <a:lstStyle/>
          <a:p>
            <a:r>
              <a:rPr lang="en-US" altLang="en-US" sz="4400" b="1" kern="1200" dirty="0">
                <a:latin typeface="Tahoma" panose="020B0604030504040204" pitchFamily="34" charset="0"/>
                <a:ea typeface="Tahoma" panose="020B0604030504040204" pitchFamily="34" charset="0"/>
                <a:cs typeface="Tahoma" panose="020B0604030504040204" pitchFamily="34" charset="0"/>
              </a:rPr>
              <a:t>MARKETING  </a:t>
            </a:r>
            <a:r>
              <a:rPr lang="en-US" altLang="en-US" sz="3600" kern="1200" dirty="0">
                <a:latin typeface="Tahoma" panose="020B0604030504040204" pitchFamily="34" charset="0"/>
                <a:ea typeface="Tahoma" panose="020B0604030504040204" pitchFamily="34" charset="0"/>
                <a:cs typeface="Tahoma" panose="020B0604030504040204" pitchFamily="34" charset="0"/>
              </a:rPr>
              <a:t>KEY ACTIONS</a:t>
            </a:r>
            <a:endParaRPr lang="en-US" sz="4400"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F5F79A30-CCE4-92CF-37CF-67758E65C1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4159658" y="1263488"/>
            <a:ext cx="2197135" cy="1076325"/>
          </a:xfrm>
          <a:prstGeom prst="rect">
            <a:avLst/>
          </a:prstGeom>
        </p:spPr>
      </p:pic>
      <p:sp>
        <p:nvSpPr>
          <p:cNvPr id="11" name="TextBox 10">
            <a:extLst>
              <a:ext uri="{FF2B5EF4-FFF2-40B4-BE49-F238E27FC236}">
                <a16:creationId xmlns:a16="http://schemas.microsoft.com/office/drawing/2014/main" id="{B1E21513-495F-08CD-6211-0D9896C07C95}"/>
              </a:ext>
            </a:extLst>
          </p:cNvPr>
          <p:cNvSpPr txBox="1"/>
          <p:nvPr/>
        </p:nvSpPr>
        <p:spPr>
          <a:xfrm>
            <a:off x="5578764" y="1905966"/>
            <a:ext cx="4655127" cy="4784451"/>
          </a:xfrm>
          <a:prstGeom prst="rect">
            <a:avLst/>
          </a:prstGeom>
          <a:noFill/>
        </p:spPr>
        <p:txBody>
          <a:bodyPr wrap="square">
            <a:spAutoFit/>
          </a:bodyPr>
          <a:lstStyle/>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Meeting to share current organization design and functions / accountabilities – done for E-commerce and Marketing – pending for Business Intelligence</a:t>
            </a:r>
          </a:p>
          <a:p>
            <a:pPr marL="342900" marR="0" lvl="0" indent="-342900">
              <a:lnSpc>
                <a:spcPct val="107000"/>
              </a:lnSpc>
              <a:spcBef>
                <a:spcPts val="0"/>
              </a:spcBef>
              <a:spcAft>
                <a:spcPts val="0"/>
              </a:spcAft>
              <a:buFont typeface="Arial" panose="020B0604020202020204" pitchFamily="34" charset="0"/>
              <a:buChar char="•"/>
              <a:tabLst>
                <a:tab pos="457200" algn="l"/>
              </a:tabLst>
            </a:pP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Develop design of global marketing team – September 20</a:t>
            </a:r>
          </a:p>
          <a:p>
            <a:pPr marL="742950" marR="0" lvl="1" indent="-285750">
              <a:lnSpc>
                <a:spcPct val="107000"/>
              </a:lnSpc>
              <a:spcBef>
                <a:spcPts val="0"/>
              </a:spcBef>
              <a:spcAft>
                <a:spcPts val="0"/>
              </a:spcAft>
              <a:buFont typeface="Courier New" panose="02070309020205020404" pitchFamily="49" charset="0"/>
              <a:buChar char="o"/>
            </a:pPr>
            <a:r>
              <a:rPr lang="en-US" sz="1400" kern="100" dirty="0">
                <a:effectLst/>
                <a:latin typeface="Tahoma" panose="020B0604030504040204" pitchFamily="34" charset="0"/>
                <a:ea typeface="Tahoma" panose="020B0604030504040204" pitchFamily="34" charset="0"/>
                <a:cs typeface="Tahoma" panose="020B0604030504040204" pitchFamily="34" charset="0"/>
              </a:rPr>
              <a:t>Roles and accountabilities – global versus regional</a:t>
            </a:r>
          </a:p>
          <a:p>
            <a:pPr marL="742950" marR="0" lvl="1" indent="-285750">
              <a:lnSpc>
                <a:spcPct val="107000"/>
              </a:lnSpc>
              <a:spcBef>
                <a:spcPts val="0"/>
              </a:spcBef>
              <a:spcAft>
                <a:spcPts val="0"/>
              </a:spcAft>
              <a:buFont typeface="Courier New" panose="02070309020205020404" pitchFamily="49" charset="0"/>
              <a:buChar char="o"/>
            </a:pPr>
            <a:r>
              <a:rPr lang="en-US" sz="1400" kern="100" dirty="0">
                <a:effectLst/>
                <a:latin typeface="Tahoma" panose="020B0604030504040204" pitchFamily="34" charset="0"/>
                <a:ea typeface="Tahoma" panose="020B0604030504040204" pitchFamily="34" charset="0"/>
                <a:cs typeface="Tahoma" panose="020B0604030504040204" pitchFamily="34" charset="0"/>
              </a:rPr>
              <a:t>Focus for development of best practices</a:t>
            </a:r>
          </a:p>
          <a:p>
            <a:pPr marL="742950" marR="0" lvl="1" indent="-285750">
              <a:lnSpc>
                <a:spcPct val="107000"/>
              </a:lnSpc>
              <a:spcBef>
                <a:spcPts val="0"/>
              </a:spcBef>
              <a:spcAft>
                <a:spcPts val="0"/>
              </a:spcAft>
              <a:buFont typeface="Courier New" panose="02070309020205020404" pitchFamily="49" charset="0"/>
              <a:buChar char="o"/>
            </a:pPr>
            <a:r>
              <a:rPr lang="en-US" sz="1400" kern="100" dirty="0">
                <a:effectLst/>
                <a:latin typeface="Tahoma" panose="020B0604030504040204" pitchFamily="34" charset="0"/>
                <a:ea typeface="Tahoma" panose="020B0604030504040204" pitchFamily="34" charset="0"/>
                <a:cs typeface="Tahoma" panose="020B0604030504040204" pitchFamily="34" charset="0"/>
              </a:rPr>
              <a:t>Areas of standardization and areas of customization</a:t>
            </a:r>
          </a:p>
          <a:p>
            <a:pPr marL="342900" marR="0" lvl="0" indent="-342900">
              <a:lnSpc>
                <a:spcPct val="107000"/>
              </a:lnSpc>
              <a:spcBef>
                <a:spcPts val="0"/>
              </a:spcBef>
              <a:spcAft>
                <a:spcPts val="0"/>
              </a:spcAft>
              <a:buFont typeface="Arial" panose="020B0604020202020204" pitchFamily="34" charset="0"/>
              <a:buChar char="•"/>
              <a:tabLst>
                <a:tab pos="457200" algn="l"/>
              </a:tabLst>
            </a:pP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Design, communicate and launch integrated marketing organization – October 15</a:t>
            </a:r>
          </a:p>
          <a:p>
            <a:pPr marL="342900" marR="0" lvl="0" indent="-342900">
              <a:lnSpc>
                <a:spcPct val="107000"/>
              </a:lnSpc>
              <a:spcBef>
                <a:spcPts val="0"/>
              </a:spcBef>
              <a:spcAft>
                <a:spcPts val="0"/>
              </a:spcAft>
              <a:buFont typeface="Arial" panose="020B0604020202020204" pitchFamily="34" charset="0"/>
              <a:buChar char="•"/>
              <a:tabLst>
                <a:tab pos="457200" algn="l"/>
              </a:tabLst>
            </a:pP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Develop, communicate and launch E-commerce organization – October 15</a:t>
            </a:r>
          </a:p>
          <a:p>
            <a:pPr marL="342900" marR="0" lvl="0" indent="-342900">
              <a:lnSpc>
                <a:spcPct val="107000"/>
              </a:lnSpc>
              <a:spcBef>
                <a:spcPts val="0"/>
              </a:spcBef>
              <a:spcAft>
                <a:spcPts val="800"/>
              </a:spcAft>
              <a:buFont typeface="Arial" panose="020B0604020202020204" pitchFamily="34" charset="0"/>
              <a:buChar char="•"/>
              <a:tabLst>
                <a:tab pos="457200" algn="l"/>
              </a:tabLst>
            </a:pP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400" kern="100" dirty="0">
                <a:effectLst/>
                <a:latin typeface="Tahoma" panose="020B0604030504040204" pitchFamily="34" charset="0"/>
                <a:ea typeface="Tahoma" panose="020B0604030504040204" pitchFamily="34" charset="0"/>
                <a:cs typeface="Tahoma" panose="020B0604030504040204" pitchFamily="34" charset="0"/>
              </a:rPr>
              <a:t>Develop, communicate and launch business intelligence organization – January 1</a:t>
            </a:r>
          </a:p>
        </p:txBody>
      </p:sp>
      <p:sp>
        <p:nvSpPr>
          <p:cNvPr id="3" name="Holder 5">
            <a:extLst>
              <a:ext uri="{FF2B5EF4-FFF2-40B4-BE49-F238E27FC236}">
                <a16:creationId xmlns:a16="http://schemas.microsoft.com/office/drawing/2014/main" id="{F269CC97-3297-F5C2-E5A8-CC6FAC0732BA}"/>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34932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ABCC4388-2FE0-E519-F136-583BBED25430}"/>
              </a:ext>
            </a:extLst>
          </p:cNvPr>
          <p:cNvPicPr/>
          <p:nvPr/>
        </p:nvPicPr>
        <p:blipFill>
          <a:blip r:embed="rId2"/>
          <a:stretch>
            <a:fillRect/>
          </a:stretch>
        </p:blipFill>
        <p:spPr>
          <a:xfrm>
            <a:off x="0" y="0"/>
            <a:ext cx="12192000" cy="6841331"/>
          </a:xfrm>
          <a:prstGeom prst="rect">
            <a:avLst/>
          </a:prstGeom>
        </p:spPr>
      </p:pic>
      <p:sp>
        <p:nvSpPr>
          <p:cNvPr id="5" name="Slide Number Placeholder 5">
            <a:extLst>
              <a:ext uri="{FF2B5EF4-FFF2-40B4-BE49-F238E27FC236}">
                <a16:creationId xmlns:a16="http://schemas.microsoft.com/office/drawing/2014/main" id="{C905F7B6-23C1-3CAA-EBF2-D046E31CD6A2}"/>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18</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2FE9297C-DD53-F7D8-4CCE-09939FD767C6}"/>
              </a:ext>
            </a:extLst>
          </p:cNvPr>
          <p:cNvSpPr txBox="1"/>
          <p:nvPr/>
        </p:nvSpPr>
        <p:spPr>
          <a:xfrm>
            <a:off x="1075159" y="852378"/>
            <a:ext cx="3855656" cy="1754326"/>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GO-TO MARKETING </a:t>
            </a:r>
            <a:r>
              <a:rPr lang="en-US" altLang="en-US" sz="3600" kern="1200" dirty="0">
                <a:latin typeface="Tahoma" panose="020B0604030504040204" pitchFamily="34" charset="0"/>
                <a:ea typeface="Tahoma" panose="020B0604030504040204" pitchFamily="34" charset="0"/>
                <a:cs typeface="Tahoma" panose="020B0604030504040204" pitchFamily="34" charset="0"/>
              </a:rPr>
              <a:t>KEY ACTIONS</a:t>
            </a:r>
            <a:endParaRPr lang="en-US" sz="3600" dirty="0">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747A60AB-001E-48B7-D706-D53987BB78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430262" y="915466"/>
            <a:ext cx="972017" cy="1076325"/>
          </a:xfrm>
          <a:prstGeom prst="rect">
            <a:avLst/>
          </a:prstGeom>
        </p:spPr>
      </p:pic>
      <p:sp>
        <p:nvSpPr>
          <p:cNvPr id="9" name="Rectangle: Rounded Corners 8">
            <a:extLst>
              <a:ext uri="{FF2B5EF4-FFF2-40B4-BE49-F238E27FC236}">
                <a16:creationId xmlns:a16="http://schemas.microsoft.com/office/drawing/2014/main" id="{CC92B4A1-BCFB-4198-4DBD-DA6A4C457E90}"/>
              </a:ext>
            </a:extLst>
          </p:cNvPr>
          <p:cNvSpPr/>
          <p:nvPr/>
        </p:nvSpPr>
        <p:spPr>
          <a:xfrm>
            <a:off x="2054046" y="3203634"/>
            <a:ext cx="1939636" cy="246564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5FA35054-68DD-7D43-97B3-7E41644BD19E}"/>
              </a:ext>
            </a:extLst>
          </p:cNvPr>
          <p:cNvSpPr txBox="1"/>
          <p:nvPr/>
        </p:nvSpPr>
        <p:spPr>
          <a:xfrm>
            <a:off x="2088180" y="3910338"/>
            <a:ext cx="1662547" cy="1600438"/>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Meeting to share current go-to-market plans, discuss partner needs and identify potential issues – done</a:t>
            </a:r>
          </a:p>
        </p:txBody>
      </p:sp>
      <p:sp>
        <p:nvSpPr>
          <p:cNvPr id="12" name="Rectangle: Rounded Corners 11">
            <a:extLst>
              <a:ext uri="{FF2B5EF4-FFF2-40B4-BE49-F238E27FC236}">
                <a16:creationId xmlns:a16="http://schemas.microsoft.com/office/drawing/2014/main" id="{7DDEEE3E-8DA6-EA24-3392-80A74B730D0E}"/>
              </a:ext>
            </a:extLst>
          </p:cNvPr>
          <p:cNvSpPr/>
          <p:nvPr/>
        </p:nvSpPr>
        <p:spPr>
          <a:xfrm>
            <a:off x="4156364" y="3203634"/>
            <a:ext cx="1939636" cy="246564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6518F272-C091-CAAB-FF62-26E1AEB90073}"/>
              </a:ext>
            </a:extLst>
          </p:cNvPr>
          <p:cNvSpPr txBox="1"/>
          <p:nvPr/>
        </p:nvSpPr>
        <p:spPr>
          <a:xfrm>
            <a:off x="4156364" y="3910338"/>
            <a:ext cx="1821385" cy="954107"/>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Development of integrated go-to-market plan – October 15</a:t>
            </a:r>
          </a:p>
        </p:txBody>
      </p:sp>
      <p:sp>
        <p:nvSpPr>
          <p:cNvPr id="15" name="Rectangle: Rounded Corners 14">
            <a:extLst>
              <a:ext uri="{FF2B5EF4-FFF2-40B4-BE49-F238E27FC236}">
                <a16:creationId xmlns:a16="http://schemas.microsoft.com/office/drawing/2014/main" id="{66E64268-CF30-24AD-F138-59A972A72B91}"/>
              </a:ext>
            </a:extLst>
          </p:cNvPr>
          <p:cNvSpPr/>
          <p:nvPr/>
        </p:nvSpPr>
        <p:spPr>
          <a:xfrm>
            <a:off x="6190414" y="3203634"/>
            <a:ext cx="1939636" cy="246564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783755C1-4F0B-08C4-C053-0182A6533DC4}"/>
              </a:ext>
            </a:extLst>
          </p:cNvPr>
          <p:cNvSpPr txBox="1"/>
          <p:nvPr/>
        </p:nvSpPr>
        <p:spPr>
          <a:xfrm>
            <a:off x="6224547" y="3910338"/>
            <a:ext cx="1791095" cy="738664"/>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Partner Forum to “sell” plan – November 7-8</a:t>
            </a:r>
          </a:p>
        </p:txBody>
      </p:sp>
      <p:sp>
        <p:nvSpPr>
          <p:cNvPr id="18" name="Rectangle: Rounded Corners 17">
            <a:extLst>
              <a:ext uri="{FF2B5EF4-FFF2-40B4-BE49-F238E27FC236}">
                <a16:creationId xmlns:a16="http://schemas.microsoft.com/office/drawing/2014/main" id="{1450405E-F40C-8323-328F-7BE5E6F6BFE8}"/>
              </a:ext>
            </a:extLst>
          </p:cNvPr>
          <p:cNvSpPr/>
          <p:nvPr/>
        </p:nvSpPr>
        <p:spPr>
          <a:xfrm>
            <a:off x="8258598" y="3203634"/>
            <a:ext cx="1939636" cy="246564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606F681D-D300-4435-6B52-9219310482AF}"/>
              </a:ext>
            </a:extLst>
          </p:cNvPr>
          <p:cNvSpPr txBox="1"/>
          <p:nvPr/>
        </p:nvSpPr>
        <p:spPr>
          <a:xfrm>
            <a:off x="8292732" y="3910338"/>
            <a:ext cx="1662547" cy="523220"/>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Implementation of plan – January 1</a:t>
            </a:r>
          </a:p>
        </p:txBody>
      </p:sp>
      <p:sp>
        <p:nvSpPr>
          <p:cNvPr id="21" name="TextBox 20">
            <a:extLst>
              <a:ext uri="{FF2B5EF4-FFF2-40B4-BE49-F238E27FC236}">
                <a16:creationId xmlns:a16="http://schemas.microsoft.com/office/drawing/2014/main" id="{6538167F-AEDB-5DD6-06DE-F91516C35F69}"/>
              </a:ext>
            </a:extLst>
          </p:cNvPr>
          <p:cNvSpPr txBox="1"/>
          <p:nvPr/>
        </p:nvSpPr>
        <p:spPr>
          <a:xfrm>
            <a:off x="2088180" y="3310173"/>
            <a:ext cx="581885" cy="584775"/>
          </a:xfrm>
          <a:prstGeom prst="rect">
            <a:avLst/>
          </a:prstGeom>
          <a:noFill/>
        </p:spPr>
        <p:txBody>
          <a:bodyPr wrap="square">
            <a:spAutoFit/>
          </a:bodyPr>
          <a:lstStyle/>
          <a:p>
            <a:r>
              <a:rPr lang="en-US" altLang="en-US" sz="3200" b="1" dirty="0">
                <a:latin typeface="Tahoma" panose="020B0604030504040204" pitchFamily="34" charset="0"/>
                <a:ea typeface="Tahoma" panose="020B0604030504040204" pitchFamily="34" charset="0"/>
                <a:cs typeface="Tahoma" panose="020B0604030504040204" pitchFamily="34" charset="0"/>
              </a:rPr>
              <a:t>1.</a:t>
            </a:r>
          </a:p>
        </p:txBody>
      </p:sp>
      <p:sp>
        <p:nvSpPr>
          <p:cNvPr id="22" name="TextBox 21">
            <a:extLst>
              <a:ext uri="{FF2B5EF4-FFF2-40B4-BE49-F238E27FC236}">
                <a16:creationId xmlns:a16="http://schemas.microsoft.com/office/drawing/2014/main" id="{6270B6BD-D78D-17F2-43A9-28B125FF826F}"/>
              </a:ext>
            </a:extLst>
          </p:cNvPr>
          <p:cNvSpPr txBox="1"/>
          <p:nvPr/>
        </p:nvSpPr>
        <p:spPr>
          <a:xfrm>
            <a:off x="4122230" y="3310173"/>
            <a:ext cx="581885" cy="584775"/>
          </a:xfrm>
          <a:prstGeom prst="rect">
            <a:avLst/>
          </a:prstGeom>
          <a:noFill/>
        </p:spPr>
        <p:txBody>
          <a:bodyPr wrap="square">
            <a:spAutoFit/>
          </a:bodyPr>
          <a:lstStyle/>
          <a:p>
            <a:r>
              <a:rPr lang="en-US" altLang="en-US" sz="3200" b="1" dirty="0">
                <a:latin typeface="Tahoma" panose="020B0604030504040204" pitchFamily="34" charset="0"/>
                <a:ea typeface="Tahoma" panose="020B0604030504040204" pitchFamily="34" charset="0"/>
                <a:cs typeface="Tahoma" panose="020B0604030504040204" pitchFamily="34" charset="0"/>
              </a:rPr>
              <a:t>2.</a:t>
            </a:r>
          </a:p>
        </p:txBody>
      </p:sp>
      <p:sp>
        <p:nvSpPr>
          <p:cNvPr id="24" name="TextBox 23">
            <a:extLst>
              <a:ext uri="{FF2B5EF4-FFF2-40B4-BE49-F238E27FC236}">
                <a16:creationId xmlns:a16="http://schemas.microsoft.com/office/drawing/2014/main" id="{0EECABCB-5B6F-38BE-626A-47EE13E3BA07}"/>
              </a:ext>
            </a:extLst>
          </p:cNvPr>
          <p:cNvSpPr txBox="1"/>
          <p:nvPr/>
        </p:nvSpPr>
        <p:spPr>
          <a:xfrm>
            <a:off x="6201701" y="3310173"/>
            <a:ext cx="581885" cy="584775"/>
          </a:xfrm>
          <a:prstGeom prst="rect">
            <a:avLst/>
          </a:prstGeom>
          <a:noFill/>
        </p:spPr>
        <p:txBody>
          <a:bodyPr wrap="square">
            <a:spAutoFit/>
          </a:bodyPr>
          <a:lstStyle/>
          <a:p>
            <a:r>
              <a:rPr lang="en-US" altLang="en-US" sz="3200" b="1" dirty="0">
                <a:latin typeface="Tahoma" panose="020B0604030504040204" pitchFamily="34" charset="0"/>
                <a:ea typeface="Tahoma" panose="020B0604030504040204" pitchFamily="34" charset="0"/>
                <a:cs typeface="Tahoma" panose="020B0604030504040204" pitchFamily="34" charset="0"/>
              </a:rPr>
              <a:t>3.</a:t>
            </a:r>
          </a:p>
        </p:txBody>
      </p:sp>
      <p:sp>
        <p:nvSpPr>
          <p:cNvPr id="25" name="TextBox 24">
            <a:extLst>
              <a:ext uri="{FF2B5EF4-FFF2-40B4-BE49-F238E27FC236}">
                <a16:creationId xmlns:a16="http://schemas.microsoft.com/office/drawing/2014/main" id="{460A774E-08BE-74AB-99D4-041516A9AADD}"/>
              </a:ext>
            </a:extLst>
          </p:cNvPr>
          <p:cNvSpPr txBox="1"/>
          <p:nvPr/>
        </p:nvSpPr>
        <p:spPr>
          <a:xfrm>
            <a:off x="8254752" y="3310173"/>
            <a:ext cx="581885" cy="584775"/>
          </a:xfrm>
          <a:prstGeom prst="rect">
            <a:avLst/>
          </a:prstGeom>
          <a:noFill/>
        </p:spPr>
        <p:txBody>
          <a:bodyPr wrap="square">
            <a:spAutoFit/>
          </a:bodyPr>
          <a:lstStyle/>
          <a:p>
            <a:r>
              <a:rPr lang="en-US" altLang="en-US" sz="3200" b="1" dirty="0">
                <a:latin typeface="Tahoma" panose="020B0604030504040204" pitchFamily="34" charset="0"/>
                <a:ea typeface="Tahoma" panose="020B0604030504040204" pitchFamily="34" charset="0"/>
                <a:cs typeface="Tahoma" panose="020B0604030504040204" pitchFamily="34" charset="0"/>
              </a:rPr>
              <a:t>4.</a:t>
            </a:r>
          </a:p>
        </p:txBody>
      </p:sp>
      <p:sp>
        <p:nvSpPr>
          <p:cNvPr id="2" name="Holder 5">
            <a:extLst>
              <a:ext uri="{FF2B5EF4-FFF2-40B4-BE49-F238E27FC236}">
                <a16:creationId xmlns:a16="http://schemas.microsoft.com/office/drawing/2014/main" id="{1DC3C8C3-53FD-23F1-C204-190318A578B2}"/>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98379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a:extLst>
              <a:ext uri="{FF2B5EF4-FFF2-40B4-BE49-F238E27FC236}">
                <a16:creationId xmlns:a16="http://schemas.microsoft.com/office/drawing/2014/main" id="{4C0D6D65-2C88-6E96-2E7D-81A47C698EB0}"/>
              </a:ext>
            </a:extLst>
          </p:cNvPr>
          <p:cNvPicPr/>
          <p:nvPr/>
        </p:nvPicPr>
        <p:blipFill>
          <a:blip r:embed="rId2"/>
          <a:stretch>
            <a:fillRect/>
          </a:stretch>
        </p:blipFill>
        <p:spPr>
          <a:xfrm>
            <a:off x="0" y="1719470"/>
            <a:ext cx="12192000" cy="5121860"/>
          </a:xfrm>
          <a:prstGeom prst="rect">
            <a:avLst/>
          </a:prstGeom>
        </p:spPr>
      </p:pic>
      <p:sp>
        <p:nvSpPr>
          <p:cNvPr id="5" name="Google Shape;188;p7">
            <a:extLst>
              <a:ext uri="{FF2B5EF4-FFF2-40B4-BE49-F238E27FC236}">
                <a16:creationId xmlns:a16="http://schemas.microsoft.com/office/drawing/2014/main" id="{7792413F-CDB2-D8B0-688C-F2D10C515277}"/>
              </a:ext>
            </a:extLst>
          </p:cNvPr>
          <p:cNvSpPr/>
          <p:nvPr/>
        </p:nvSpPr>
        <p:spPr>
          <a:xfrm>
            <a:off x="4795600" y="3154842"/>
            <a:ext cx="2504887" cy="490775"/>
          </a:xfrm>
          <a:prstGeom prst="rect">
            <a:avLst/>
          </a:prstGeom>
          <a:noFill/>
          <a:ln>
            <a:noFill/>
          </a:ln>
        </p:spPr>
        <p:txBody>
          <a:bodyPr spcFirstLastPara="1" wrap="square" lIns="91419" tIns="45697" rIns="91419" bIns="45697" anchor="ctr" anchorCtr="0">
            <a:noAutofit/>
          </a:bodyPr>
          <a:lstStyle/>
          <a:p>
            <a:pPr algn="ctr" rtl="0"/>
            <a:r>
              <a:rPr lang="en-US" sz="2400" b="1" dirty="0">
                <a:latin typeface="Century Gothic"/>
                <a:ea typeface="Century Gothic"/>
                <a:cs typeface="Century Gothic"/>
                <a:sym typeface="Century Gothic"/>
              </a:rPr>
              <a:t>contact us</a:t>
            </a:r>
            <a:endParaRPr sz="2400" b="1" dirty="0">
              <a:latin typeface="Century Gothic"/>
              <a:ea typeface="Century Gothic"/>
              <a:cs typeface="Century Gothic"/>
              <a:sym typeface="Century Gothic"/>
            </a:endParaRPr>
          </a:p>
        </p:txBody>
      </p:sp>
      <p:sp>
        <p:nvSpPr>
          <p:cNvPr id="7" name="Google Shape;201;p7">
            <a:extLst>
              <a:ext uri="{FF2B5EF4-FFF2-40B4-BE49-F238E27FC236}">
                <a16:creationId xmlns:a16="http://schemas.microsoft.com/office/drawing/2014/main" id="{123CF36D-703E-727C-CA23-2361A80123C7}"/>
              </a:ext>
            </a:extLst>
          </p:cNvPr>
          <p:cNvSpPr txBox="1"/>
          <p:nvPr/>
        </p:nvSpPr>
        <p:spPr>
          <a:xfrm>
            <a:off x="3312239" y="1900217"/>
            <a:ext cx="5400213" cy="923283"/>
          </a:xfrm>
          <a:prstGeom prst="rect">
            <a:avLst/>
          </a:prstGeom>
          <a:noFill/>
          <a:ln>
            <a:noFill/>
          </a:ln>
        </p:spPr>
        <p:txBody>
          <a:bodyPr spcFirstLastPara="1" wrap="square" lIns="89994" tIns="45697" rIns="91419" bIns="45697" anchor="ctr" anchorCtr="0">
            <a:spAutoFit/>
          </a:bodyPr>
          <a:lstStyle/>
          <a:p>
            <a:pPr algn="ctr" rtl="0">
              <a:lnSpc>
                <a:spcPct val="90000"/>
              </a:lnSpc>
              <a:buClr>
                <a:schemeClr val="dk1"/>
              </a:buClr>
              <a:buSzPts val="6000"/>
            </a:pPr>
            <a:r>
              <a:rPr lang="en-US" sz="6000" b="1" dirty="0">
                <a:latin typeface="Times New Roman"/>
                <a:ea typeface="Times New Roman"/>
                <a:cs typeface="Times New Roman"/>
                <a:sym typeface="Times New Roman"/>
              </a:rPr>
              <a:t>thank you</a:t>
            </a:r>
            <a:endParaRPr sz="1092" dirty="0"/>
          </a:p>
        </p:txBody>
      </p:sp>
      <p:sp>
        <p:nvSpPr>
          <p:cNvPr id="9" name="Rectangle 8">
            <a:extLst>
              <a:ext uri="{FF2B5EF4-FFF2-40B4-BE49-F238E27FC236}">
                <a16:creationId xmlns:a16="http://schemas.microsoft.com/office/drawing/2014/main" id="{1C341DEC-6A41-120C-6E38-FA512B933085}"/>
              </a:ext>
            </a:extLst>
          </p:cNvPr>
          <p:cNvSpPr/>
          <p:nvPr/>
        </p:nvSpPr>
        <p:spPr>
          <a:xfrm>
            <a:off x="3023254" y="4914753"/>
            <a:ext cx="3071484" cy="490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tx1"/>
                </a:solidFill>
                <a:latin typeface="Century Gothic" panose="020B0502020202020204" pitchFamily="34" charset="0"/>
              </a:rPr>
              <a:t>   email</a:t>
            </a:r>
          </a:p>
          <a:p>
            <a:pPr algn="ctr"/>
            <a:r>
              <a:rPr lang="en-GB" sz="1200" b="1" dirty="0">
                <a:solidFill>
                  <a:schemeClr val="accent3"/>
                </a:solidFill>
                <a:latin typeface="Century Gothic" panose="020B0502020202020204" pitchFamily="34" charset="0"/>
              </a:rPr>
              <a:t> </a:t>
            </a:r>
            <a:r>
              <a:rPr lang="en-GB" sz="1400" dirty="0">
                <a:solidFill>
                  <a:schemeClr val="tx1"/>
                </a:solidFill>
                <a:latin typeface="Century Gothic" panose="020B0502020202020204" pitchFamily="34" charset="0"/>
              </a:rPr>
              <a:t>inquiries@MandAPlaybook.com</a:t>
            </a:r>
          </a:p>
        </p:txBody>
      </p:sp>
      <p:sp>
        <p:nvSpPr>
          <p:cNvPr id="11" name="Rectangle 10">
            <a:extLst>
              <a:ext uri="{FF2B5EF4-FFF2-40B4-BE49-F238E27FC236}">
                <a16:creationId xmlns:a16="http://schemas.microsoft.com/office/drawing/2014/main" id="{F5888555-EE60-5719-430E-D12DCE500E7B}"/>
              </a:ext>
            </a:extLst>
          </p:cNvPr>
          <p:cNvSpPr/>
          <p:nvPr/>
        </p:nvSpPr>
        <p:spPr>
          <a:xfrm>
            <a:off x="6012347" y="4900242"/>
            <a:ext cx="3316547" cy="490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200" dirty="0">
                <a:solidFill>
                  <a:schemeClr val="tx1"/>
                </a:solidFill>
                <a:latin typeface="Century Gothic" panose="020B0502020202020204" pitchFamily="34" charset="0"/>
              </a:rPr>
              <a:t>website</a:t>
            </a:r>
          </a:p>
          <a:p>
            <a:pPr algn="ctr"/>
            <a:r>
              <a:rPr lang="en-GB" sz="1200" b="1" dirty="0">
                <a:solidFill>
                  <a:schemeClr val="accent3"/>
                </a:solidFill>
                <a:latin typeface="Century Gothic" panose="020B0502020202020204" pitchFamily="34" charset="0"/>
              </a:rPr>
              <a:t>  </a:t>
            </a:r>
            <a:r>
              <a:rPr lang="en-GB" sz="1400" dirty="0">
                <a:solidFill>
                  <a:schemeClr val="tx1"/>
                </a:solidFill>
                <a:latin typeface="Century Gothic" panose="020B0502020202020204" pitchFamily="34" charset="0"/>
              </a:rPr>
              <a:t>MandAPlaybook.com</a:t>
            </a:r>
          </a:p>
        </p:txBody>
      </p:sp>
      <p:sp>
        <p:nvSpPr>
          <p:cNvPr id="13" name="Google Shape;172;p9">
            <a:extLst>
              <a:ext uri="{FF2B5EF4-FFF2-40B4-BE49-F238E27FC236}">
                <a16:creationId xmlns:a16="http://schemas.microsoft.com/office/drawing/2014/main" id="{89AB7EDA-EFC2-E628-4718-2430598CDE0E}"/>
              </a:ext>
            </a:extLst>
          </p:cNvPr>
          <p:cNvSpPr/>
          <p:nvPr/>
        </p:nvSpPr>
        <p:spPr>
          <a:xfrm>
            <a:off x="7262340" y="4072498"/>
            <a:ext cx="809773" cy="671553"/>
          </a:xfrm>
          <a:prstGeom prst="ellipse">
            <a:avLst/>
          </a:prstGeom>
          <a:solidFill>
            <a:schemeClr val="accent1">
              <a:lumMod val="40000"/>
              <a:lumOff val="60000"/>
            </a:schemeClr>
          </a:solidFill>
          <a:ln>
            <a:noFill/>
          </a:ln>
        </p:spPr>
        <p:txBody>
          <a:bodyPr spcFirstLastPara="1" wrap="square" lIns="109696" tIns="54832" rIns="109696" bIns="54832" anchor="ctr" anchorCtr="0">
            <a:noAutofit/>
          </a:bodyPr>
          <a:lstStyle/>
          <a:p>
            <a:pPr algn="ctr"/>
            <a:endParaRPr sz="2160" b="1" dirty="0">
              <a:solidFill>
                <a:schemeClr val="accent4"/>
              </a:solidFill>
              <a:latin typeface="Century Gothic"/>
              <a:ea typeface="Century Gothic"/>
              <a:cs typeface="Century Gothic"/>
              <a:sym typeface="Century Gothic"/>
            </a:endParaRPr>
          </a:p>
        </p:txBody>
      </p:sp>
      <p:sp>
        <p:nvSpPr>
          <p:cNvPr id="15" name="Google Shape;172;p9">
            <a:extLst>
              <a:ext uri="{FF2B5EF4-FFF2-40B4-BE49-F238E27FC236}">
                <a16:creationId xmlns:a16="http://schemas.microsoft.com/office/drawing/2014/main" id="{BFA48211-8BFE-0692-923C-B73AE44AA03E}"/>
              </a:ext>
            </a:extLst>
          </p:cNvPr>
          <p:cNvSpPr/>
          <p:nvPr/>
        </p:nvSpPr>
        <p:spPr>
          <a:xfrm>
            <a:off x="4214740" y="4087011"/>
            <a:ext cx="809773" cy="671553"/>
          </a:xfrm>
          <a:prstGeom prst="ellipse">
            <a:avLst/>
          </a:prstGeom>
          <a:solidFill>
            <a:schemeClr val="accent1">
              <a:lumMod val="40000"/>
              <a:lumOff val="60000"/>
            </a:schemeClr>
          </a:solidFill>
          <a:ln>
            <a:noFill/>
          </a:ln>
        </p:spPr>
        <p:txBody>
          <a:bodyPr spcFirstLastPara="1" wrap="square" lIns="109696" tIns="54832" rIns="109696" bIns="54832" anchor="ctr" anchorCtr="0">
            <a:noAutofit/>
          </a:bodyPr>
          <a:lstStyle/>
          <a:p>
            <a:pPr algn="ctr"/>
            <a:endParaRPr sz="2160" b="1" dirty="0">
              <a:solidFill>
                <a:schemeClr val="accent4"/>
              </a:solidFill>
              <a:latin typeface="Century Gothic"/>
              <a:ea typeface="Century Gothic"/>
              <a:cs typeface="Century Gothic"/>
              <a:sym typeface="Century Gothic"/>
            </a:endParaRPr>
          </a:p>
        </p:txBody>
      </p:sp>
      <p:pic>
        <p:nvPicPr>
          <p:cNvPr id="17" name="Google Shape;167;p9" descr="Envelope outline">
            <a:extLst>
              <a:ext uri="{FF2B5EF4-FFF2-40B4-BE49-F238E27FC236}">
                <a16:creationId xmlns:a16="http://schemas.microsoft.com/office/drawing/2014/main" id="{96D8F574-C4B4-4A30-795F-9402A38FFF86}"/>
              </a:ext>
            </a:extLst>
          </p:cNvPr>
          <p:cNvPicPr preferRelativeResize="0"/>
          <p:nvPr/>
        </p:nvPicPr>
        <p:blipFill rotWithShape="1">
          <a:blip r:embed="rId3">
            <a:alphaModFix/>
          </a:blip>
          <a:srcRect/>
          <a:stretch/>
        </p:blipFill>
        <p:spPr>
          <a:xfrm>
            <a:off x="4384455" y="4204111"/>
            <a:ext cx="469845" cy="478688"/>
          </a:xfrm>
          <a:prstGeom prst="rect">
            <a:avLst/>
          </a:prstGeom>
          <a:solidFill>
            <a:schemeClr val="accent1">
              <a:lumMod val="40000"/>
              <a:lumOff val="60000"/>
            </a:schemeClr>
          </a:solidFill>
          <a:ln>
            <a:noFill/>
          </a:ln>
        </p:spPr>
      </p:pic>
      <p:pic>
        <p:nvPicPr>
          <p:cNvPr id="19" name="Google Shape;169;p9" descr="@ outline">
            <a:extLst>
              <a:ext uri="{FF2B5EF4-FFF2-40B4-BE49-F238E27FC236}">
                <a16:creationId xmlns:a16="http://schemas.microsoft.com/office/drawing/2014/main" id="{2A8CFF43-4ED1-0287-0663-84A185A55DC2}"/>
              </a:ext>
            </a:extLst>
          </p:cNvPr>
          <p:cNvPicPr preferRelativeResize="0"/>
          <p:nvPr/>
        </p:nvPicPr>
        <p:blipFill rotWithShape="1">
          <a:blip r:embed="rId4">
            <a:alphaModFix/>
          </a:blip>
          <a:srcRect/>
          <a:stretch/>
        </p:blipFill>
        <p:spPr>
          <a:xfrm>
            <a:off x="7395285" y="4153030"/>
            <a:ext cx="510490" cy="535576"/>
          </a:xfrm>
          <a:prstGeom prst="rect">
            <a:avLst/>
          </a:prstGeom>
          <a:solidFill>
            <a:schemeClr val="accent1">
              <a:lumMod val="40000"/>
              <a:lumOff val="60000"/>
            </a:schemeClr>
          </a:solidFill>
          <a:ln>
            <a:noFill/>
          </a:ln>
        </p:spPr>
      </p:pic>
      <p:pic>
        <p:nvPicPr>
          <p:cNvPr id="21" name="Picture 20" descr="A logo with black text&#10;&#10;Description automatically generated">
            <a:extLst>
              <a:ext uri="{FF2B5EF4-FFF2-40B4-BE49-F238E27FC236}">
                <a16:creationId xmlns:a16="http://schemas.microsoft.com/office/drawing/2014/main" id="{71EF0506-540F-457D-14D5-E26BF8C001AF}"/>
              </a:ext>
            </a:extLst>
          </p:cNvPr>
          <p:cNvPicPr>
            <a:picLocks noChangeAspect="1"/>
          </p:cNvPicPr>
          <p:nvPr/>
        </p:nvPicPr>
        <p:blipFill>
          <a:blip r:embed="rId5"/>
          <a:stretch>
            <a:fillRect/>
          </a:stretch>
        </p:blipFill>
        <p:spPr>
          <a:xfrm>
            <a:off x="3479837" y="89556"/>
            <a:ext cx="5065019" cy="1717825"/>
          </a:xfrm>
          <a:prstGeom prst="rect">
            <a:avLst/>
          </a:prstGeom>
        </p:spPr>
      </p:pic>
      <p:sp>
        <p:nvSpPr>
          <p:cNvPr id="22" name="Slide Number Placeholder 5">
            <a:extLst>
              <a:ext uri="{FF2B5EF4-FFF2-40B4-BE49-F238E27FC236}">
                <a16:creationId xmlns:a16="http://schemas.microsoft.com/office/drawing/2014/main" id="{D1783BD5-0CBA-D7AD-D1A6-5E65034DBBB4}"/>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19</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28226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4"/>
          <p:cNvPicPr/>
          <p:nvPr/>
        </p:nvPicPr>
        <p:blipFill>
          <a:blip r:embed="rId2"/>
          <a:stretch>
            <a:fillRect/>
          </a:stretch>
        </p:blipFill>
        <p:spPr>
          <a:xfrm>
            <a:off x="0" y="0"/>
            <a:ext cx="12192000" cy="6841331"/>
          </a:xfrm>
          <a:prstGeom prst="rect">
            <a:avLst/>
          </a:prstGeom>
        </p:spPr>
      </p:pic>
      <p:sp>
        <p:nvSpPr>
          <p:cNvPr id="6" name="Rectangle 5">
            <a:extLst>
              <a:ext uri="{FF2B5EF4-FFF2-40B4-BE49-F238E27FC236}">
                <a16:creationId xmlns:a16="http://schemas.microsoft.com/office/drawing/2014/main" id="{575B1A27-9E93-3A66-DF87-2C3F6F96D23B}"/>
              </a:ext>
            </a:extLst>
          </p:cNvPr>
          <p:cNvSpPr/>
          <p:nvPr/>
        </p:nvSpPr>
        <p:spPr>
          <a:xfrm>
            <a:off x="0" y="1579418"/>
            <a:ext cx="2549236" cy="35336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CD9745B-0636-FBF0-4882-CB2FEDE01FAA}"/>
              </a:ext>
            </a:extLst>
          </p:cNvPr>
          <p:cNvSpPr txBox="1"/>
          <p:nvPr/>
        </p:nvSpPr>
        <p:spPr>
          <a:xfrm>
            <a:off x="166254" y="2951946"/>
            <a:ext cx="2733964" cy="954107"/>
          </a:xfrm>
          <a:prstGeom prst="rect">
            <a:avLst/>
          </a:prstGeom>
          <a:noFill/>
        </p:spPr>
        <p:txBody>
          <a:bodyPr wrap="square">
            <a:spAutoFit/>
          </a:bodyPr>
          <a:lstStyle/>
          <a:p>
            <a:r>
              <a:rPr lang="en-US" altLang="en-US" sz="2800" b="1" kern="1200" dirty="0">
                <a:solidFill>
                  <a:schemeClr val="bg1"/>
                </a:solidFill>
                <a:latin typeface="Tahoma" panose="020B0604030504040204" pitchFamily="34" charset="0"/>
                <a:ea typeface="Tahoma" panose="020B0604030504040204" pitchFamily="34" charset="0"/>
                <a:cs typeface="Tahoma" panose="020B0604030504040204" pitchFamily="34" charset="0"/>
              </a:rPr>
              <a:t>PLAN CONTENTS</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74304755-EAED-B41B-FF43-B1D1A519194F}"/>
              </a:ext>
            </a:extLst>
          </p:cNvPr>
          <p:cNvSpPr txBox="1"/>
          <p:nvPr/>
        </p:nvSpPr>
        <p:spPr>
          <a:xfrm>
            <a:off x="7102762" y="1619307"/>
            <a:ext cx="4221019" cy="3493713"/>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Assumptions</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Branding Strategy</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Team Charters (Branding, Marketing, Communications)</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End States</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Branding Migration </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Branding Integration Plan</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Dependencies </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Savings and Cost Estimates</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Risks and Mitigating Actions</a:t>
            </a:r>
          </a:p>
          <a:p>
            <a:pPr marL="342900" marR="0" lvl="0" indent="-342900">
              <a:lnSpc>
                <a:spcPct val="107000"/>
              </a:lnSpc>
              <a:spcBef>
                <a:spcPts val="0"/>
              </a:spcBef>
              <a:spcAft>
                <a:spcPts val="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Open Issues</a:t>
            </a:r>
          </a:p>
          <a:p>
            <a:pPr marL="342900" marR="0" lvl="0" indent="-342900">
              <a:lnSpc>
                <a:spcPct val="107000"/>
              </a:lnSpc>
              <a:spcBef>
                <a:spcPts val="0"/>
              </a:spcBef>
              <a:spcAft>
                <a:spcPts val="800"/>
              </a:spcAft>
              <a:buFont typeface="Symbol" panose="05050102010706020507" pitchFamily="18" charset="2"/>
              <a:buChar char=""/>
            </a:pPr>
            <a:r>
              <a:rPr lang="en-US" sz="1600" kern="100" dirty="0">
                <a:effectLst/>
                <a:latin typeface="Tahoma" panose="020B0604030504040204" pitchFamily="34" charset="0"/>
                <a:ea typeface="Tahoma" panose="020B0604030504040204" pitchFamily="34" charset="0"/>
                <a:cs typeface="Tahoma" panose="020B0604030504040204" pitchFamily="34" charset="0"/>
              </a:rPr>
              <a:t>Key Actions by Team (Branding, Marketing, Communications)</a:t>
            </a:r>
          </a:p>
        </p:txBody>
      </p:sp>
      <p:sp>
        <p:nvSpPr>
          <p:cNvPr id="14" name="Slide Number Placeholder 5">
            <a:extLst>
              <a:ext uri="{FF2B5EF4-FFF2-40B4-BE49-F238E27FC236}">
                <a16:creationId xmlns:a16="http://schemas.microsoft.com/office/drawing/2014/main" id="{FE4B8779-3F43-86BA-8BEC-29BD35E128F3}"/>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2</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6" name="Graphic 15">
            <a:extLst>
              <a:ext uri="{FF2B5EF4-FFF2-40B4-BE49-F238E27FC236}">
                <a16:creationId xmlns:a16="http://schemas.microsoft.com/office/drawing/2014/main" id="{6711F832-5939-D6D6-A01C-4FD774D99A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53911" y="4556385"/>
            <a:ext cx="1390650" cy="1076325"/>
          </a:xfrm>
          <a:prstGeom prst="rect">
            <a:avLst/>
          </a:prstGeom>
        </p:spPr>
      </p:pic>
      <p:sp>
        <p:nvSpPr>
          <p:cNvPr id="2" name="Holder 5">
            <a:extLst>
              <a:ext uri="{FF2B5EF4-FFF2-40B4-BE49-F238E27FC236}">
                <a16:creationId xmlns:a16="http://schemas.microsoft.com/office/drawing/2014/main" id="{18F029FE-38A0-D18F-9BD8-EEBE7CC8835C}"/>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14210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4"/>
          <p:cNvPicPr/>
          <p:nvPr/>
        </p:nvPicPr>
        <p:blipFill>
          <a:blip r:embed="rId2"/>
          <a:stretch>
            <a:fillRect/>
          </a:stretch>
        </p:blipFill>
        <p:spPr>
          <a:xfrm>
            <a:off x="-1" y="18471"/>
            <a:ext cx="12192001" cy="6841331"/>
          </a:xfrm>
          <a:prstGeom prst="rect">
            <a:avLst/>
          </a:prstGeom>
        </p:spPr>
      </p:pic>
      <p:sp>
        <p:nvSpPr>
          <p:cNvPr id="23" name="Rectangle: Rounded Corners 22">
            <a:extLst>
              <a:ext uri="{FF2B5EF4-FFF2-40B4-BE49-F238E27FC236}">
                <a16:creationId xmlns:a16="http://schemas.microsoft.com/office/drawing/2014/main" id="{19894F2D-3459-9098-22F6-3A904BA95E6F}"/>
              </a:ext>
            </a:extLst>
          </p:cNvPr>
          <p:cNvSpPr/>
          <p:nvPr/>
        </p:nvSpPr>
        <p:spPr>
          <a:xfrm>
            <a:off x="843326" y="2115127"/>
            <a:ext cx="1939636" cy="324770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Rounded Corners 21">
            <a:extLst>
              <a:ext uri="{FF2B5EF4-FFF2-40B4-BE49-F238E27FC236}">
                <a16:creationId xmlns:a16="http://schemas.microsoft.com/office/drawing/2014/main" id="{16B83132-A66D-5297-1663-53832ACA26C1}"/>
              </a:ext>
            </a:extLst>
          </p:cNvPr>
          <p:cNvSpPr/>
          <p:nvPr/>
        </p:nvSpPr>
        <p:spPr>
          <a:xfrm>
            <a:off x="3048007" y="2115127"/>
            <a:ext cx="1939636" cy="324770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5">
            <a:extLst>
              <a:ext uri="{FF2B5EF4-FFF2-40B4-BE49-F238E27FC236}">
                <a16:creationId xmlns:a16="http://schemas.microsoft.com/office/drawing/2014/main" id="{816943F5-B980-6829-A41F-AA0A33C1FF62}"/>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3</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F1FE7AC0-B88A-65F1-ABE6-A0F4DF03EEFC}"/>
              </a:ext>
            </a:extLst>
          </p:cNvPr>
          <p:cNvSpPr txBox="1"/>
          <p:nvPr/>
        </p:nvSpPr>
        <p:spPr>
          <a:xfrm>
            <a:off x="843326" y="861613"/>
            <a:ext cx="3278909" cy="584775"/>
          </a:xfrm>
          <a:prstGeom prst="rect">
            <a:avLst/>
          </a:prstGeom>
          <a:noFill/>
        </p:spPr>
        <p:txBody>
          <a:bodyPr wrap="square">
            <a:spAutoFit/>
          </a:bodyPr>
          <a:lstStyle/>
          <a:p>
            <a:r>
              <a:rPr lang="en-US" altLang="en-US" sz="3200" b="1" kern="1200" dirty="0">
                <a:latin typeface="Tahoma" panose="020B0604030504040204" pitchFamily="34" charset="0"/>
                <a:ea typeface="Tahoma" panose="020B0604030504040204" pitchFamily="34" charset="0"/>
                <a:cs typeface="Tahoma" panose="020B0604030504040204" pitchFamily="34" charset="0"/>
              </a:rPr>
              <a:t>ASSUMPTIONS</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AEBE3A07-6E77-9454-E6F0-EB85201D653C}"/>
              </a:ext>
            </a:extLst>
          </p:cNvPr>
          <p:cNvSpPr txBox="1"/>
          <p:nvPr/>
        </p:nvSpPr>
        <p:spPr>
          <a:xfrm>
            <a:off x="877460" y="2821831"/>
            <a:ext cx="1662547" cy="738664"/>
          </a:xfrm>
          <a:prstGeom prst="rect">
            <a:avLst/>
          </a:prstGeom>
          <a:noFill/>
        </p:spPr>
        <p:txBody>
          <a:bodyPr wrap="square">
            <a:spAutoFit/>
          </a:bodyPr>
          <a:lstStyle/>
          <a:p>
            <a:r>
              <a:rPr lang="en-GB" altLang="en-US" sz="1400" dirty="0">
                <a:latin typeface="Tahoma" panose="020B0604030504040204" pitchFamily="34" charset="0"/>
                <a:ea typeface="Tahoma" panose="020B0604030504040204" pitchFamily="34" charset="0"/>
                <a:cs typeface="Tahoma" panose="020B0604030504040204" pitchFamily="34" charset="0"/>
              </a:rPr>
              <a:t>Marketing will be consolidated into one organization</a:t>
            </a:r>
          </a:p>
        </p:txBody>
      </p:sp>
      <p:pic>
        <p:nvPicPr>
          <p:cNvPr id="12" name="Graphic 11">
            <a:extLst>
              <a:ext uri="{FF2B5EF4-FFF2-40B4-BE49-F238E27FC236}">
                <a16:creationId xmlns:a16="http://schemas.microsoft.com/office/drawing/2014/main" id="{3338FCF5-BE95-53B8-41F5-D518097FFB4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7372" y="2265212"/>
            <a:ext cx="501218" cy="501218"/>
          </a:xfrm>
          <a:prstGeom prst="rect">
            <a:avLst/>
          </a:prstGeom>
        </p:spPr>
      </p:pic>
      <p:sp>
        <p:nvSpPr>
          <p:cNvPr id="15" name="TextBox 14">
            <a:extLst>
              <a:ext uri="{FF2B5EF4-FFF2-40B4-BE49-F238E27FC236}">
                <a16:creationId xmlns:a16="http://schemas.microsoft.com/office/drawing/2014/main" id="{56C71F89-3970-F511-05B4-23D98CE7D331}"/>
              </a:ext>
            </a:extLst>
          </p:cNvPr>
          <p:cNvSpPr txBox="1"/>
          <p:nvPr/>
        </p:nvSpPr>
        <p:spPr>
          <a:xfrm>
            <a:off x="3112661" y="2821831"/>
            <a:ext cx="1562748" cy="954107"/>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Launch of one consolidated go-to-market plan for next year</a:t>
            </a:r>
          </a:p>
        </p:txBody>
      </p:sp>
      <p:pic>
        <p:nvPicPr>
          <p:cNvPr id="18" name="Graphic 17">
            <a:extLst>
              <a:ext uri="{FF2B5EF4-FFF2-40B4-BE49-F238E27FC236}">
                <a16:creationId xmlns:a16="http://schemas.microsoft.com/office/drawing/2014/main" id="{3636ECC2-5482-2556-8DCA-F61BE1DDC5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02573" y="2265212"/>
            <a:ext cx="513260" cy="501218"/>
          </a:xfrm>
          <a:prstGeom prst="rect">
            <a:avLst/>
          </a:prstGeom>
        </p:spPr>
      </p:pic>
      <p:sp>
        <p:nvSpPr>
          <p:cNvPr id="19" name="Rectangle: Rounded Corners 18">
            <a:extLst>
              <a:ext uri="{FF2B5EF4-FFF2-40B4-BE49-F238E27FC236}">
                <a16:creationId xmlns:a16="http://schemas.microsoft.com/office/drawing/2014/main" id="{1133D6D8-6992-BA54-B508-1877DF04EC51}"/>
              </a:ext>
            </a:extLst>
          </p:cNvPr>
          <p:cNvSpPr/>
          <p:nvPr/>
        </p:nvSpPr>
        <p:spPr>
          <a:xfrm>
            <a:off x="5246260" y="2115127"/>
            <a:ext cx="1939636" cy="324770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DB361BE9-FDFE-AFBB-1667-711ECB8B7F95}"/>
              </a:ext>
            </a:extLst>
          </p:cNvPr>
          <p:cNvSpPr txBox="1"/>
          <p:nvPr/>
        </p:nvSpPr>
        <p:spPr>
          <a:xfrm>
            <a:off x="5347860" y="2821831"/>
            <a:ext cx="1838036" cy="2246769"/>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Global Marketing will drive branding and development and sharing of best practices and regions will continue to drive development and execution of annual go-to-market plans</a:t>
            </a:r>
          </a:p>
        </p:txBody>
      </p:sp>
      <p:pic>
        <p:nvPicPr>
          <p:cNvPr id="26" name="Graphic 25">
            <a:extLst>
              <a:ext uri="{FF2B5EF4-FFF2-40B4-BE49-F238E27FC236}">
                <a16:creationId xmlns:a16="http://schemas.microsoft.com/office/drawing/2014/main" id="{5E4ADCE8-A968-8672-CA3B-295ACBE8036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437773" y="2265212"/>
            <a:ext cx="501218" cy="501218"/>
          </a:xfrm>
          <a:prstGeom prst="rect">
            <a:avLst/>
          </a:prstGeom>
        </p:spPr>
      </p:pic>
      <p:sp>
        <p:nvSpPr>
          <p:cNvPr id="27" name="Rectangle: Rounded Corners 26">
            <a:extLst>
              <a:ext uri="{FF2B5EF4-FFF2-40B4-BE49-F238E27FC236}">
                <a16:creationId xmlns:a16="http://schemas.microsoft.com/office/drawing/2014/main" id="{42422575-E169-D8F8-85F0-C71BDF9DF4BF}"/>
              </a:ext>
            </a:extLst>
          </p:cNvPr>
          <p:cNvSpPr/>
          <p:nvPr/>
        </p:nvSpPr>
        <p:spPr>
          <a:xfrm>
            <a:off x="7444513" y="2115127"/>
            <a:ext cx="1939636" cy="324770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B6E1DE4B-B206-9659-0C55-27179B238A1A}"/>
              </a:ext>
            </a:extLst>
          </p:cNvPr>
          <p:cNvSpPr txBox="1"/>
          <p:nvPr/>
        </p:nvSpPr>
        <p:spPr>
          <a:xfrm>
            <a:off x="7546113" y="2821831"/>
            <a:ext cx="1838036" cy="1384995"/>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Brand will migrate to Acquirer beginning immediately upon close and migration will be complete by end of Q1 next year</a:t>
            </a:r>
          </a:p>
        </p:txBody>
      </p:sp>
      <p:pic>
        <p:nvPicPr>
          <p:cNvPr id="32" name="Graphic 31">
            <a:extLst>
              <a:ext uri="{FF2B5EF4-FFF2-40B4-BE49-F238E27FC236}">
                <a16:creationId xmlns:a16="http://schemas.microsoft.com/office/drawing/2014/main" id="{06815FE4-C2AE-5816-D60A-85BF40E9F1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640276" y="2265163"/>
            <a:ext cx="524887" cy="501218"/>
          </a:xfrm>
          <a:prstGeom prst="rect">
            <a:avLst/>
          </a:prstGeom>
        </p:spPr>
      </p:pic>
      <p:sp>
        <p:nvSpPr>
          <p:cNvPr id="33" name="Rectangle: Rounded Corners 32">
            <a:extLst>
              <a:ext uri="{FF2B5EF4-FFF2-40B4-BE49-F238E27FC236}">
                <a16:creationId xmlns:a16="http://schemas.microsoft.com/office/drawing/2014/main" id="{68B86B6B-D13C-2E17-A32D-2DC3917866A3}"/>
              </a:ext>
            </a:extLst>
          </p:cNvPr>
          <p:cNvSpPr/>
          <p:nvPr/>
        </p:nvSpPr>
        <p:spPr>
          <a:xfrm>
            <a:off x="9579912" y="2115127"/>
            <a:ext cx="1939636" cy="3247705"/>
          </a:xfrm>
          <a:prstGeom prst="roundRect">
            <a:avLst>
              <a:gd name="adj" fmla="val 10477"/>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C923DA09-AAE0-0220-7A1D-27B2569BA373}"/>
              </a:ext>
            </a:extLst>
          </p:cNvPr>
          <p:cNvSpPr txBox="1"/>
          <p:nvPr/>
        </p:nvSpPr>
        <p:spPr>
          <a:xfrm>
            <a:off x="9681512" y="2821831"/>
            <a:ext cx="1838036" cy="1600438"/>
          </a:xfrm>
          <a:prstGeom prst="rect">
            <a:avLst/>
          </a:prstGeom>
          <a:noFill/>
        </p:spPr>
        <p:txBody>
          <a:bodyPr wrap="square">
            <a:spAutoFit/>
          </a:bodyPr>
          <a:lstStyle/>
          <a:p>
            <a:r>
              <a:rPr lang="en-US" altLang="en-US" sz="1400" dirty="0">
                <a:latin typeface="Tahoma" panose="020B0604030504040204" pitchFamily="34" charset="0"/>
                <a:ea typeface="Tahoma" panose="020B0604030504040204" pitchFamily="34" charset="0"/>
                <a:cs typeface="Tahoma" panose="020B0604030504040204" pitchFamily="34" charset="0"/>
              </a:rPr>
              <a:t>All communication will be coordinated globally with opportunity for local customization to address region-specific issues</a:t>
            </a:r>
          </a:p>
        </p:txBody>
      </p:sp>
      <p:pic>
        <p:nvPicPr>
          <p:cNvPr id="38" name="Graphic 37">
            <a:extLst>
              <a:ext uri="{FF2B5EF4-FFF2-40B4-BE49-F238E27FC236}">
                <a16:creationId xmlns:a16="http://schemas.microsoft.com/office/drawing/2014/main" id="{86022CFD-8EDD-0434-509B-8F75C51B502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781203" y="2263552"/>
            <a:ext cx="519359" cy="502828"/>
          </a:xfrm>
          <a:prstGeom prst="rect">
            <a:avLst/>
          </a:prstGeom>
        </p:spPr>
      </p:pic>
      <p:pic>
        <p:nvPicPr>
          <p:cNvPr id="40" name="Graphic 39">
            <a:extLst>
              <a:ext uri="{FF2B5EF4-FFF2-40B4-BE49-F238E27FC236}">
                <a16:creationId xmlns:a16="http://schemas.microsoft.com/office/drawing/2014/main" id="{D7309845-A004-C96F-EBC1-7587C608AF3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3815" y="575682"/>
            <a:ext cx="1011187" cy="1076325"/>
          </a:xfrm>
          <a:prstGeom prst="rect">
            <a:avLst/>
          </a:prstGeom>
        </p:spPr>
      </p:pic>
      <p:sp>
        <p:nvSpPr>
          <p:cNvPr id="2" name="Holder 5">
            <a:extLst>
              <a:ext uri="{FF2B5EF4-FFF2-40B4-BE49-F238E27FC236}">
                <a16:creationId xmlns:a16="http://schemas.microsoft.com/office/drawing/2014/main" id="{05E37CC5-D86E-C3CA-C1A4-231B12AD7430}"/>
              </a:ext>
            </a:extLst>
          </p:cNvPr>
          <p:cNvSpPr txBox="1">
            <a:spLocks/>
          </p:cNvSpPr>
          <p:nvPr/>
        </p:nvSpPr>
        <p:spPr>
          <a:xfrm>
            <a:off x="353358" y="643158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88507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14854" y="0"/>
            <a:ext cx="12221707" cy="6858000"/>
          </a:xfrm>
          <a:prstGeom prst="rect">
            <a:avLst/>
          </a:prstGeom>
        </p:spPr>
      </p:pic>
      <p:sp>
        <p:nvSpPr>
          <p:cNvPr id="5" name="TextBox 4">
            <a:extLst>
              <a:ext uri="{FF2B5EF4-FFF2-40B4-BE49-F238E27FC236}">
                <a16:creationId xmlns:a16="http://schemas.microsoft.com/office/drawing/2014/main" id="{99462365-2D75-28D1-9051-7E96F0CC551D}"/>
              </a:ext>
            </a:extLst>
          </p:cNvPr>
          <p:cNvSpPr txBox="1"/>
          <p:nvPr/>
        </p:nvSpPr>
        <p:spPr>
          <a:xfrm>
            <a:off x="2191835" y="2918116"/>
            <a:ext cx="2380165" cy="584775"/>
          </a:xfrm>
          <a:prstGeom prst="rect">
            <a:avLst/>
          </a:prstGeom>
          <a:noFill/>
        </p:spPr>
        <p:txBody>
          <a:bodyPr wrap="square">
            <a:spAutoFit/>
          </a:bodyPr>
          <a:lstStyle/>
          <a:p>
            <a:r>
              <a:rPr lang="en-US" altLang="en-US" sz="3200" b="1" kern="1200" dirty="0">
                <a:latin typeface="Tahoma" panose="020B0604030504040204" pitchFamily="34" charset="0"/>
                <a:ea typeface="Tahoma" panose="020B0604030504040204" pitchFamily="34" charset="0"/>
                <a:cs typeface="Tahoma" panose="020B0604030504040204" pitchFamily="34" charset="0"/>
              </a:rPr>
              <a:t>STRATEGY</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E085DB9E-5486-D54D-2DFB-9A986CE2640B}"/>
              </a:ext>
            </a:extLst>
          </p:cNvPr>
          <p:cNvSpPr txBox="1"/>
          <p:nvPr/>
        </p:nvSpPr>
        <p:spPr>
          <a:xfrm>
            <a:off x="1004456" y="2197894"/>
            <a:ext cx="2911763" cy="646331"/>
          </a:xfrm>
          <a:prstGeom prst="rect">
            <a:avLst/>
          </a:prstGeom>
          <a:noFill/>
        </p:spPr>
        <p:txBody>
          <a:bodyPr wrap="square">
            <a:spAutoFit/>
          </a:bodyPr>
          <a:lstStyle/>
          <a:p>
            <a:r>
              <a:rPr lang="en-US" altLang="en-US" sz="3600" b="1" kern="1200" dirty="0">
                <a:latin typeface="Tahoma" panose="020B0604030504040204" pitchFamily="34" charset="0"/>
                <a:ea typeface="Tahoma" panose="020B0604030504040204" pitchFamily="34" charset="0"/>
                <a:cs typeface="Tahoma" panose="020B0604030504040204" pitchFamily="34" charset="0"/>
              </a:rPr>
              <a:t>BRANDING</a:t>
            </a:r>
            <a:endParaRPr lang="en-US" sz="3600" dirty="0"/>
          </a:p>
        </p:txBody>
      </p:sp>
      <p:sp>
        <p:nvSpPr>
          <p:cNvPr id="9" name="TextBox 8">
            <a:extLst>
              <a:ext uri="{FF2B5EF4-FFF2-40B4-BE49-F238E27FC236}">
                <a16:creationId xmlns:a16="http://schemas.microsoft.com/office/drawing/2014/main" id="{74EBC91A-A2A9-1675-07F2-8A5A0A09300B}"/>
              </a:ext>
            </a:extLst>
          </p:cNvPr>
          <p:cNvSpPr txBox="1"/>
          <p:nvPr/>
        </p:nvSpPr>
        <p:spPr>
          <a:xfrm>
            <a:off x="5705763" y="1270061"/>
            <a:ext cx="2893291" cy="338554"/>
          </a:xfrm>
          <a:prstGeom prst="rect">
            <a:avLst/>
          </a:prstGeom>
          <a:noFill/>
        </p:spPr>
        <p:txBody>
          <a:bodyPr wrap="square">
            <a:spAutoFit/>
          </a:bodyPr>
          <a:lstStyle/>
          <a:p>
            <a:pPr eaLnBrk="1" hangingPunct="1">
              <a:spcBef>
                <a:spcPct val="20000"/>
              </a:spcBef>
            </a:pPr>
            <a:r>
              <a:rPr lang="en-US" altLang="en-US" sz="1600" b="1" dirty="0">
                <a:solidFill>
                  <a:schemeClr val="bg1"/>
                </a:solidFill>
                <a:latin typeface="Tahoma" panose="020B0604030504040204" pitchFamily="34" charset="0"/>
                <a:ea typeface="Tahoma" panose="020B0604030504040204" pitchFamily="34" charset="0"/>
                <a:cs typeface="Tahoma" panose="020B0604030504040204" pitchFamily="34" charset="0"/>
              </a:rPr>
              <a:t>One Brand – Acquirer’s</a:t>
            </a:r>
          </a:p>
        </p:txBody>
      </p:sp>
      <p:sp>
        <p:nvSpPr>
          <p:cNvPr id="11" name="TextBox 10">
            <a:extLst>
              <a:ext uri="{FF2B5EF4-FFF2-40B4-BE49-F238E27FC236}">
                <a16:creationId xmlns:a16="http://schemas.microsoft.com/office/drawing/2014/main" id="{B0F140CF-230B-F082-7131-BE694AF91CC6}"/>
              </a:ext>
            </a:extLst>
          </p:cNvPr>
          <p:cNvSpPr txBox="1"/>
          <p:nvPr/>
        </p:nvSpPr>
        <p:spPr>
          <a:xfrm>
            <a:off x="6154237" y="1917457"/>
            <a:ext cx="4744672" cy="4123245"/>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Broader meaning in solutions context</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Same target audience</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Relatively homogeneous needs globally</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Desire for global solutions by partners and clients</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Overlapping value proposition</a:t>
            </a:r>
          </a:p>
          <a:p>
            <a:pPr marL="342900" marR="0" lvl="0" indent="-342900">
              <a:lnSpc>
                <a:spcPct val="107000"/>
              </a:lnSpc>
              <a:spcBef>
                <a:spcPts val="0"/>
              </a:spcBef>
              <a:spcAft>
                <a:spcPts val="0"/>
              </a:spcAft>
              <a:buFont typeface="Symbol" panose="05050102010706020507" pitchFamily="18" charset="2"/>
              <a:buChar char=""/>
            </a:pPr>
            <a:endPar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Greater investment in broad awareness building</a:t>
            </a:r>
          </a:p>
          <a:p>
            <a:pPr marL="342900" marR="0" lvl="0" indent="-342900">
              <a:lnSpc>
                <a:spcPct val="107000"/>
              </a:lnSpc>
              <a:spcBef>
                <a:spcPts val="0"/>
              </a:spcBef>
              <a:spcAft>
                <a:spcPts val="800"/>
              </a:spcAft>
              <a:buFont typeface="Symbol" panose="05050102010706020507" pitchFamily="18" charset="2"/>
              <a:buChar char=""/>
            </a:pPr>
            <a:endPar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600" kern="100" dirty="0">
                <a:solidFill>
                  <a:schemeClr val="bg1"/>
                </a:solidFill>
                <a:effectLst/>
                <a:latin typeface="Tahoma" panose="020B0604030504040204" pitchFamily="34" charset="0"/>
                <a:ea typeface="Tahoma" panose="020B0604030504040204" pitchFamily="34" charset="0"/>
                <a:cs typeface="Tahoma" panose="020B0604030504040204" pitchFamily="34" charset="0"/>
              </a:rPr>
              <a:t>No legal or translation issues identified</a:t>
            </a:r>
          </a:p>
        </p:txBody>
      </p:sp>
      <p:sp>
        <p:nvSpPr>
          <p:cNvPr id="13" name="Slide Number Placeholder 5">
            <a:extLst>
              <a:ext uri="{FF2B5EF4-FFF2-40B4-BE49-F238E27FC236}">
                <a16:creationId xmlns:a16="http://schemas.microsoft.com/office/drawing/2014/main" id="{6C5F69AF-28A8-0693-BA6B-4A68952196D3}"/>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4</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Holder 5">
            <a:extLst>
              <a:ext uri="{FF2B5EF4-FFF2-40B4-BE49-F238E27FC236}">
                <a16:creationId xmlns:a16="http://schemas.microsoft.com/office/drawing/2014/main" id="{DC0F3264-DABA-78F5-5865-1645F111329F}"/>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46205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0" y="0"/>
            <a:ext cx="12192000" cy="6841331"/>
          </a:xfrm>
          <a:prstGeom prst="rect">
            <a:avLst/>
          </a:prstGeom>
        </p:spPr>
      </p:pic>
      <p:sp>
        <p:nvSpPr>
          <p:cNvPr id="5" name="TextBox 4">
            <a:extLst>
              <a:ext uri="{FF2B5EF4-FFF2-40B4-BE49-F238E27FC236}">
                <a16:creationId xmlns:a16="http://schemas.microsoft.com/office/drawing/2014/main" id="{0754092E-6C72-FAA1-852F-5CD33482166A}"/>
              </a:ext>
            </a:extLst>
          </p:cNvPr>
          <p:cNvSpPr txBox="1"/>
          <p:nvPr/>
        </p:nvSpPr>
        <p:spPr>
          <a:xfrm>
            <a:off x="843326" y="419065"/>
            <a:ext cx="3278909" cy="1077218"/>
          </a:xfrm>
          <a:prstGeom prst="rect">
            <a:avLst/>
          </a:prstGeom>
          <a:noFill/>
        </p:spPr>
        <p:txBody>
          <a:bodyPr wrap="square">
            <a:spAutoFit/>
          </a:bodyPr>
          <a:lstStyle/>
          <a:p>
            <a:r>
              <a:rPr lang="en-US" altLang="en-US" sz="3200" kern="1200" dirty="0">
                <a:latin typeface="Tahoma" panose="020B0604030504040204" pitchFamily="34" charset="0"/>
                <a:ea typeface="Tahoma" panose="020B0604030504040204" pitchFamily="34" charset="0"/>
                <a:cs typeface="Tahoma" panose="020B0604030504040204" pitchFamily="34" charset="0"/>
              </a:rPr>
              <a:t>TEAM CHARTER: </a:t>
            </a:r>
            <a:r>
              <a:rPr lang="en-US" altLang="en-US" sz="3200" b="1" kern="1200" dirty="0">
                <a:latin typeface="Tahoma" panose="020B0604030504040204" pitchFamily="34" charset="0"/>
                <a:ea typeface="Tahoma" panose="020B0604030504040204" pitchFamily="34" charset="0"/>
                <a:cs typeface="Tahoma" panose="020B0604030504040204" pitchFamily="34" charset="0"/>
              </a:rPr>
              <a:t>BRANDING</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pic>
        <p:nvPicPr>
          <p:cNvPr id="6" name="Graphic 5">
            <a:extLst>
              <a:ext uri="{FF2B5EF4-FFF2-40B4-BE49-F238E27FC236}">
                <a16:creationId xmlns:a16="http://schemas.microsoft.com/office/drawing/2014/main" id="{F17FCCDC-AF68-879C-A38C-F2D7A95436F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15" y="133134"/>
            <a:ext cx="1011187" cy="1076325"/>
          </a:xfrm>
          <a:prstGeom prst="rect">
            <a:avLst/>
          </a:prstGeom>
        </p:spPr>
      </p:pic>
      <p:sp>
        <p:nvSpPr>
          <p:cNvPr id="7" name="Slide Number Placeholder 5">
            <a:extLst>
              <a:ext uri="{FF2B5EF4-FFF2-40B4-BE49-F238E27FC236}">
                <a16:creationId xmlns:a16="http://schemas.microsoft.com/office/drawing/2014/main" id="{42C08478-6EAE-7196-47AF-6637249F6368}"/>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5</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Rounded Corners 8">
            <a:extLst>
              <a:ext uri="{FF2B5EF4-FFF2-40B4-BE49-F238E27FC236}">
                <a16:creationId xmlns:a16="http://schemas.microsoft.com/office/drawing/2014/main" id="{F57446FA-A51D-A4CD-F7F5-B3C6FEEE679B}"/>
              </a:ext>
            </a:extLst>
          </p:cNvPr>
          <p:cNvSpPr/>
          <p:nvPr/>
        </p:nvSpPr>
        <p:spPr>
          <a:xfrm>
            <a:off x="477566" y="2373858"/>
            <a:ext cx="3413714" cy="4347617"/>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1972115-2A82-2E65-86E4-FF9AC23CF41E}"/>
              </a:ext>
            </a:extLst>
          </p:cNvPr>
          <p:cNvSpPr txBox="1"/>
          <p:nvPr/>
        </p:nvSpPr>
        <p:spPr>
          <a:xfrm>
            <a:off x="511700" y="2468853"/>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Areas in Team’s Scope:</a:t>
            </a:r>
          </a:p>
        </p:txBody>
      </p:sp>
      <p:sp>
        <p:nvSpPr>
          <p:cNvPr id="13" name="TextBox 12">
            <a:extLst>
              <a:ext uri="{FF2B5EF4-FFF2-40B4-BE49-F238E27FC236}">
                <a16:creationId xmlns:a16="http://schemas.microsoft.com/office/drawing/2014/main" id="{983E2A4B-1552-4E65-17AD-D20FA18180A0}"/>
              </a:ext>
            </a:extLst>
          </p:cNvPr>
          <p:cNvSpPr txBox="1"/>
          <p:nvPr/>
        </p:nvSpPr>
        <p:spPr>
          <a:xfrm>
            <a:off x="511700" y="2784763"/>
            <a:ext cx="3379580" cy="3529299"/>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ahoma" panose="020B0604030504040204" pitchFamily="34" charset="0"/>
                <a:ea typeface="Tahoma" panose="020B0604030504040204" pitchFamily="34" charset="0"/>
                <a:cs typeface="Tahoma" panose="020B0604030504040204" pitchFamily="34" charset="0"/>
              </a:rPr>
              <a:t>Definition of the brand architecture for the Company</a:t>
            </a:r>
          </a:p>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ahoma" panose="020B0604030504040204" pitchFamily="34" charset="0"/>
                <a:ea typeface="Tahoma" panose="020B0604030504040204" pitchFamily="34" charset="0"/>
                <a:cs typeface="Tahoma" panose="020B0604030504040204" pitchFamily="34" charset="0"/>
              </a:rPr>
              <a:t>Development and execution of the detailed brand transition plan</a:t>
            </a:r>
          </a:p>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ahoma" panose="020B0604030504040204" pitchFamily="34" charset="0"/>
                <a:ea typeface="Tahoma" panose="020B0604030504040204" pitchFamily="34" charset="0"/>
                <a:cs typeface="Tahoma" panose="020B0604030504040204" pitchFamily="34" charset="0"/>
              </a:rPr>
              <a:t>Identification and migration of all business elements (including signage, collateral, promotional items, business documents, etc.)</a:t>
            </a: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Development of a budget to cover the cost of migration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Development and execution of a plan to build excitement and support for the Acquirer’s brand with employees, clients, partners and the general public</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14" name="Rectangle: Rounded Corners 13">
            <a:extLst>
              <a:ext uri="{FF2B5EF4-FFF2-40B4-BE49-F238E27FC236}">
                <a16:creationId xmlns:a16="http://schemas.microsoft.com/office/drawing/2014/main" id="{5916036D-C198-6333-45C1-46E524A5F01E}"/>
              </a:ext>
            </a:extLst>
          </p:cNvPr>
          <p:cNvSpPr/>
          <p:nvPr/>
        </p:nvSpPr>
        <p:spPr>
          <a:xfrm>
            <a:off x="4155488" y="2373858"/>
            <a:ext cx="3413714" cy="4347617"/>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BF6F735E-C788-1620-96E8-F0591C7FEFBB}"/>
              </a:ext>
            </a:extLst>
          </p:cNvPr>
          <p:cNvSpPr txBox="1"/>
          <p:nvPr/>
        </p:nvSpPr>
        <p:spPr>
          <a:xfrm>
            <a:off x="4189622" y="2468853"/>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Deliverables:</a:t>
            </a:r>
          </a:p>
        </p:txBody>
      </p:sp>
      <p:sp>
        <p:nvSpPr>
          <p:cNvPr id="18" name="TextBox 17">
            <a:extLst>
              <a:ext uri="{FF2B5EF4-FFF2-40B4-BE49-F238E27FC236}">
                <a16:creationId xmlns:a16="http://schemas.microsoft.com/office/drawing/2014/main" id="{8057BE97-9B0B-FE23-7691-C89F318B8645}"/>
              </a:ext>
            </a:extLst>
          </p:cNvPr>
          <p:cNvSpPr txBox="1"/>
          <p:nvPr/>
        </p:nvSpPr>
        <p:spPr>
          <a:xfrm>
            <a:off x="4189622" y="2771283"/>
            <a:ext cx="3298298" cy="1685205"/>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Clear articulation of the branding strategy and supporting rationale</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Detailed articulation of the plan to migrate the brand to Acquirer</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Flawless execution against plan   </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Redesigned materials in support of the new brand</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19" name="Rectangle: Rounded Corners 18">
            <a:extLst>
              <a:ext uri="{FF2B5EF4-FFF2-40B4-BE49-F238E27FC236}">
                <a16:creationId xmlns:a16="http://schemas.microsoft.com/office/drawing/2014/main" id="{B608AF58-AD96-4FA4-5D42-CBC71FC02DE6}"/>
              </a:ext>
            </a:extLst>
          </p:cNvPr>
          <p:cNvSpPr/>
          <p:nvPr/>
        </p:nvSpPr>
        <p:spPr>
          <a:xfrm>
            <a:off x="7833410" y="2373858"/>
            <a:ext cx="3413714" cy="4347617"/>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AA874E7A-2BF5-609A-5185-ADE289D4ED2D}"/>
              </a:ext>
            </a:extLst>
          </p:cNvPr>
          <p:cNvSpPr txBox="1"/>
          <p:nvPr/>
        </p:nvSpPr>
        <p:spPr>
          <a:xfrm>
            <a:off x="7867544" y="2468853"/>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Key Questions:</a:t>
            </a:r>
          </a:p>
        </p:txBody>
      </p:sp>
      <p:sp>
        <p:nvSpPr>
          <p:cNvPr id="23" name="TextBox 22">
            <a:extLst>
              <a:ext uri="{FF2B5EF4-FFF2-40B4-BE49-F238E27FC236}">
                <a16:creationId xmlns:a16="http://schemas.microsoft.com/office/drawing/2014/main" id="{71F6329E-63D6-E4B8-60B5-112AA54ED78D}"/>
              </a:ext>
            </a:extLst>
          </p:cNvPr>
          <p:cNvSpPr txBox="1"/>
          <p:nvPr/>
        </p:nvSpPr>
        <p:spPr>
          <a:xfrm>
            <a:off x="7890620" y="2784763"/>
            <a:ext cx="3204100" cy="3990323"/>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Need to understand the exact timing for the legal migration of the Acquiree company to the Acquirer company in EMEA, APAC and Canada as this impacts the ability to migrate the brand</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What are the budget restrictions which will impact our ability to build awareness of the combined brand?</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What will be the format of the employee meetings/rallies following the first of the year and can these be used as the launch of our combined brand, consolidated strategy, and go-to-market plan? </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5" name="TextBox 24">
            <a:extLst>
              <a:ext uri="{FF2B5EF4-FFF2-40B4-BE49-F238E27FC236}">
                <a16:creationId xmlns:a16="http://schemas.microsoft.com/office/drawing/2014/main" id="{DEBF320A-2D2F-5C88-BA64-D940A00D9DBC}"/>
              </a:ext>
            </a:extLst>
          </p:cNvPr>
          <p:cNvSpPr txBox="1"/>
          <p:nvPr/>
        </p:nvSpPr>
        <p:spPr>
          <a:xfrm>
            <a:off x="4842973" y="1312899"/>
            <a:ext cx="2506054" cy="307777"/>
          </a:xfrm>
          <a:prstGeom prst="rect">
            <a:avLst/>
          </a:prstGeom>
          <a:noFill/>
        </p:spPr>
        <p:txBody>
          <a:bodyPr wrap="square">
            <a:spAutoFit/>
          </a:bodyPr>
          <a:lstStyle/>
          <a:p>
            <a:pPr marL="1828800" marR="0" lvl="0" indent="-1828800" algn="ctr"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i="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Charter Statement:</a:t>
            </a:r>
            <a:endParaRPr kumimoji="0" lang="en-US" altLang="en-US" sz="1400" b="0" i="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endParaRPr>
          </a:p>
        </p:txBody>
      </p:sp>
      <p:sp>
        <p:nvSpPr>
          <p:cNvPr id="27" name="TextBox 26">
            <a:extLst>
              <a:ext uri="{FF2B5EF4-FFF2-40B4-BE49-F238E27FC236}">
                <a16:creationId xmlns:a16="http://schemas.microsoft.com/office/drawing/2014/main" id="{F5B7951F-DAA3-DA1F-46CA-B339ECD612FF}"/>
              </a:ext>
            </a:extLst>
          </p:cNvPr>
          <p:cNvSpPr txBox="1"/>
          <p:nvPr/>
        </p:nvSpPr>
        <p:spPr>
          <a:xfrm>
            <a:off x="3037840" y="1596797"/>
            <a:ext cx="6116320" cy="532646"/>
          </a:xfrm>
          <a:prstGeom prst="rect">
            <a:avLst/>
          </a:prstGeom>
          <a:noFill/>
        </p:spPr>
        <p:txBody>
          <a:bodyPr wrap="square">
            <a:spAutoFit/>
          </a:bodyPr>
          <a:lstStyle/>
          <a:p>
            <a:pPr marL="0" marR="0" algn="ctr">
              <a:lnSpc>
                <a:spcPct val="107000"/>
              </a:lnSpc>
              <a:spcBef>
                <a:spcPts val="0"/>
              </a:spcBef>
              <a:spcAft>
                <a:spcPts val="800"/>
              </a:spcAft>
            </a:pPr>
            <a:r>
              <a:rPr lang="en-US" sz="1400" kern="100" dirty="0">
                <a:effectLst/>
                <a:latin typeface="Tahoma" panose="020B0604030504040204" pitchFamily="34" charset="0"/>
                <a:ea typeface="Tahoma" panose="020B0604030504040204" pitchFamily="34" charset="0"/>
                <a:cs typeface="Tahoma" panose="020B0604030504040204" pitchFamily="34" charset="0"/>
              </a:rPr>
              <a:t>Development and execution of the strategy and plan for the migration of the Acquiree’s brand under the Acquirer’s brand.</a:t>
            </a:r>
          </a:p>
        </p:txBody>
      </p:sp>
    </p:spTree>
    <p:extLst>
      <p:ext uri="{BB962C8B-B14F-4D97-AF65-F5344CB8AC3E}">
        <p14:creationId xmlns:p14="http://schemas.microsoft.com/office/powerpoint/2010/main" val="2041833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34373" y="-419725"/>
            <a:ext cx="12226373" cy="7277725"/>
          </a:xfrm>
          <a:prstGeom prst="rect">
            <a:avLst/>
          </a:prstGeom>
        </p:spPr>
      </p:pic>
      <p:sp>
        <p:nvSpPr>
          <p:cNvPr id="5" name="TextBox 4">
            <a:extLst>
              <a:ext uri="{FF2B5EF4-FFF2-40B4-BE49-F238E27FC236}">
                <a16:creationId xmlns:a16="http://schemas.microsoft.com/office/drawing/2014/main" id="{D13A00CD-9448-A186-CDD0-978D31BE8681}"/>
              </a:ext>
            </a:extLst>
          </p:cNvPr>
          <p:cNvSpPr txBox="1"/>
          <p:nvPr/>
        </p:nvSpPr>
        <p:spPr>
          <a:xfrm>
            <a:off x="843326" y="-270490"/>
            <a:ext cx="3278909" cy="1077218"/>
          </a:xfrm>
          <a:prstGeom prst="rect">
            <a:avLst/>
          </a:prstGeom>
          <a:noFill/>
        </p:spPr>
        <p:txBody>
          <a:bodyPr wrap="square">
            <a:spAutoFit/>
          </a:bodyPr>
          <a:lstStyle/>
          <a:p>
            <a:r>
              <a:rPr lang="en-US" altLang="en-US" sz="3200" kern="1200" dirty="0">
                <a:latin typeface="Tahoma" panose="020B0604030504040204" pitchFamily="34" charset="0"/>
                <a:ea typeface="Tahoma" panose="020B0604030504040204" pitchFamily="34" charset="0"/>
                <a:cs typeface="Tahoma" panose="020B0604030504040204" pitchFamily="34" charset="0"/>
              </a:rPr>
              <a:t>TEAM CHARTER: </a:t>
            </a:r>
            <a:r>
              <a:rPr lang="en-US" altLang="en-US" sz="3200" b="1" kern="1200" dirty="0">
                <a:latin typeface="Tahoma" panose="020B0604030504040204" pitchFamily="34" charset="0"/>
                <a:ea typeface="Tahoma" panose="020B0604030504040204" pitchFamily="34" charset="0"/>
                <a:cs typeface="Tahoma" panose="020B0604030504040204" pitchFamily="34" charset="0"/>
              </a:rPr>
              <a:t>MARKETING</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pic>
        <p:nvPicPr>
          <p:cNvPr id="6" name="Graphic 5">
            <a:extLst>
              <a:ext uri="{FF2B5EF4-FFF2-40B4-BE49-F238E27FC236}">
                <a16:creationId xmlns:a16="http://schemas.microsoft.com/office/drawing/2014/main" id="{A5AF9695-2F67-9FAC-1192-E8AC7CBCE0D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15" y="-556420"/>
            <a:ext cx="1011187" cy="995066"/>
          </a:xfrm>
          <a:prstGeom prst="rect">
            <a:avLst/>
          </a:prstGeom>
        </p:spPr>
      </p:pic>
      <p:sp>
        <p:nvSpPr>
          <p:cNvPr id="7" name="Slide Number Placeholder 5">
            <a:extLst>
              <a:ext uri="{FF2B5EF4-FFF2-40B4-BE49-F238E27FC236}">
                <a16:creationId xmlns:a16="http://schemas.microsoft.com/office/drawing/2014/main" id="{02BAF6A8-F19B-78FB-FE79-72626586AA83}"/>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6</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Rounded Corners 8">
            <a:extLst>
              <a:ext uri="{FF2B5EF4-FFF2-40B4-BE49-F238E27FC236}">
                <a16:creationId xmlns:a16="http://schemas.microsoft.com/office/drawing/2014/main" id="{DCD4D0BF-6A53-596F-C185-623C6EBF5165}"/>
              </a:ext>
            </a:extLst>
          </p:cNvPr>
          <p:cNvSpPr/>
          <p:nvPr/>
        </p:nvSpPr>
        <p:spPr>
          <a:xfrm>
            <a:off x="843326" y="1796066"/>
            <a:ext cx="3413714" cy="4547875"/>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0C00B8A2-9D43-3511-ABD0-57BE45A1851F}"/>
              </a:ext>
            </a:extLst>
          </p:cNvPr>
          <p:cNvSpPr txBox="1"/>
          <p:nvPr/>
        </p:nvSpPr>
        <p:spPr>
          <a:xfrm>
            <a:off x="877460" y="1493636"/>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Areas within Team’s Scope:</a:t>
            </a:r>
          </a:p>
        </p:txBody>
      </p:sp>
      <p:sp>
        <p:nvSpPr>
          <p:cNvPr id="11" name="TextBox 10">
            <a:extLst>
              <a:ext uri="{FF2B5EF4-FFF2-40B4-BE49-F238E27FC236}">
                <a16:creationId xmlns:a16="http://schemas.microsoft.com/office/drawing/2014/main" id="{8855CA6A-8418-74CA-3242-A797AAC4D161}"/>
              </a:ext>
            </a:extLst>
          </p:cNvPr>
          <p:cNvSpPr txBox="1"/>
          <p:nvPr/>
        </p:nvSpPr>
        <p:spPr>
          <a:xfrm>
            <a:off x="877460" y="1809546"/>
            <a:ext cx="3379580" cy="4451347"/>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All aspects of the integration of the Acquiree and Acquirer marketing organizations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Identification and elimination of redundancies in the organizations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Definition of roles, accountabilities, and reporting relationships to ensure clarity</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Execution of the organization redesign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Development of the combined next year’s Go-To-Marketing plan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Identification of opportunities to drive increased supplier reimbursement through marketing Articulation of the plan to stakeholders</a:t>
            </a: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Flawless execution against those plans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12" name="Rectangle: Rounded Corners 11">
            <a:extLst>
              <a:ext uri="{FF2B5EF4-FFF2-40B4-BE49-F238E27FC236}">
                <a16:creationId xmlns:a16="http://schemas.microsoft.com/office/drawing/2014/main" id="{3FCDF6F1-A3DA-0B5B-C216-D867FEB6EEF2}"/>
              </a:ext>
            </a:extLst>
          </p:cNvPr>
          <p:cNvSpPr/>
          <p:nvPr/>
        </p:nvSpPr>
        <p:spPr>
          <a:xfrm>
            <a:off x="4521248" y="1796066"/>
            <a:ext cx="3413714" cy="4547875"/>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5B13ABD2-3A9A-365B-690B-DF52A5449E36}"/>
              </a:ext>
            </a:extLst>
          </p:cNvPr>
          <p:cNvSpPr txBox="1"/>
          <p:nvPr/>
        </p:nvSpPr>
        <p:spPr>
          <a:xfrm>
            <a:off x="4555382" y="1493636"/>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Deliverables:</a:t>
            </a:r>
          </a:p>
        </p:txBody>
      </p:sp>
      <p:sp>
        <p:nvSpPr>
          <p:cNvPr id="14" name="TextBox 13">
            <a:extLst>
              <a:ext uri="{FF2B5EF4-FFF2-40B4-BE49-F238E27FC236}">
                <a16:creationId xmlns:a16="http://schemas.microsoft.com/office/drawing/2014/main" id="{EBAA9355-82F8-2445-00F9-51CD7F4B469C}"/>
              </a:ext>
            </a:extLst>
          </p:cNvPr>
          <p:cNvSpPr txBox="1"/>
          <p:nvPr/>
        </p:nvSpPr>
        <p:spPr>
          <a:xfrm>
            <a:off x="4555382" y="1796066"/>
            <a:ext cx="3379580" cy="3068276"/>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Detailed plan for the integration of the two companies’ marketing teams, including coordination with other functional leads to optimize the organization and eliminate duplication of effort and redundancies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Execution of that organizational plan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Detailed strategy and plan document articulating next year’s go-to-market plan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Execution of plans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15" name="Rectangle: Rounded Corners 14">
            <a:extLst>
              <a:ext uri="{FF2B5EF4-FFF2-40B4-BE49-F238E27FC236}">
                <a16:creationId xmlns:a16="http://schemas.microsoft.com/office/drawing/2014/main" id="{65855655-39D5-BFD0-DAE7-47B99385DC26}"/>
              </a:ext>
            </a:extLst>
          </p:cNvPr>
          <p:cNvSpPr/>
          <p:nvPr/>
        </p:nvSpPr>
        <p:spPr>
          <a:xfrm>
            <a:off x="8199170" y="1809546"/>
            <a:ext cx="3413714" cy="4534395"/>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3152DC13-E3B7-C697-F2DC-B57A58F52D27}"/>
              </a:ext>
            </a:extLst>
          </p:cNvPr>
          <p:cNvSpPr txBox="1"/>
          <p:nvPr/>
        </p:nvSpPr>
        <p:spPr>
          <a:xfrm>
            <a:off x="8233304" y="1493636"/>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Key Questions:</a:t>
            </a:r>
          </a:p>
        </p:txBody>
      </p:sp>
      <p:sp>
        <p:nvSpPr>
          <p:cNvPr id="17" name="TextBox 16">
            <a:extLst>
              <a:ext uri="{FF2B5EF4-FFF2-40B4-BE49-F238E27FC236}">
                <a16:creationId xmlns:a16="http://schemas.microsoft.com/office/drawing/2014/main" id="{B3AD1704-3220-69AB-65E3-7009CF392FED}"/>
              </a:ext>
            </a:extLst>
          </p:cNvPr>
          <p:cNvSpPr txBox="1"/>
          <p:nvPr/>
        </p:nvSpPr>
        <p:spPr>
          <a:xfrm>
            <a:off x="8256380" y="1809546"/>
            <a:ext cx="3356504" cy="3529299"/>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What is the optimal structure and reporting relationship for Business Intelligence and the Web / e-commerce?</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What are the core competencies of each organization?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Which marketing functions should be global in scope and which should be regional?</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What are the marketing needs of software publishers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Need to fully understand the current Acquiree contribution to overhead (particularly headcount) and how to minimize losses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EEADCE6E-6F29-2835-5CB6-C7324578557F}"/>
              </a:ext>
            </a:extLst>
          </p:cNvPr>
          <p:cNvSpPr txBox="1"/>
          <p:nvPr/>
        </p:nvSpPr>
        <p:spPr>
          <a:xfrm>
            <a:off x="4842973" y="634381"/>
            <a:ext cx="2506054" cy="307777"/>
          </a:xfrm>
          <a:prstGeom prst="rect">
            <a:avLst/>
          </a:prstGeom>
          <a:noFill/>
        </p:spPr>
        <p:txBody>
          <a:bodyPr wrap="square">
            <a:spAutoFit/>
          </a:bodyPr>
          <a:lstStyle/>
          <a:p>
            <a:pPr marL="1828800" marR="0" lvl="0" indent="-1828800" algn="ctr"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i="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Charter Statement:</a:t>
            </a:r>
            <a:endParaRPr kumimoji="0" lang="en-US" altLang="en-US" sz="1400" b="0" i="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endParaRPr>
          </a:p>
        </p:txBody>
      </p:sp>
      <p:sp>
        <p:nvSpPr>
          <p:cNvPr id="19" name="TextBox 18">
            <a:extLst>
              <a:ext uri="{FF2B5EF4-FFF2-40B4-BE49-F238E27FC236}">
                <a16:creationId xmlns:a16="http://schemas.microsoft.com/office/drawing/2014/main" id="{4F78B43D-73E1-5252-A819-56773C1D9068}"/>
              </a:ext>
            </a:extLst>
          </p:cNvPr>
          <p:cNvSpPr txBox="1"/>
          <p:nvPr/>
        </p:nvSpPr>
        <p:spPr>
          <a:xfrm>
            <a:off x="3037840" y="918279"/>
            <a:ext cx="6116320" cy="532646"/>
          </a:xfrm>
          <a:prstGeom prst="rect">
            <a:avLst/>
          </a:prstGeom>
          <a:noFill/>
        </p:spPr>
        <p:txBody>
          <a:bodyPr wrap="square">
            <a:spAutoFit/>
          </a:bodyPr>
          <a:lstStyle/>
          <a:p>
            <a:pPr marL="0" marR="0" algn="ctr">
              <a:lnSpc>
                <a:spcPct val="107000"/>
              </a:lnSpc>
              <a:spcBef>
                <a:spcPts val="0"/>
              </a:spcBef>
              <a:spcAft>
                <a:spcPts val="800"/>
              </a:spcAft>
            </a:pPr>
            <a:r>
              <a:rPr lang="en-US" sz="1400" kern="100" dirty="0">
                <a:effectLst/>
                <a:latin typeface="Tahoma" panose="020B0604030504040204" pitchFamily="34" charset="0"/>
                <a:ea typeface="Tahoma" panose="020B0604030504040204" pitchFamily="34" charset="0"/>
                <a:cs typeface="Tahoma" panose="020B0604030504040204" pitchFamily="34" charset="0"/>
              </a:rPr>
              <a:t>Coordinated project plan for integrating the global marketing teams and consolidated go-to-market strategy / plans.</a:t>
            </a:r>
          </a:p>
        </p:txBody>
      </p:sp>
      <p:sp>
        <p:nvSpPr>
          <p:cNvPr id="2" name="Holder 5">
            <a:extLst>
              <a:ext uri="{FF2B5EF4-FFF2-40B4-BE49-F238E27FC236}">
                <a16:creationId xmlns:a16="http://schemas.microsoft.com/office/drawing/2014/main" id="{9FE6086A-3152-BEF2-907E-5449E8D646BA}"/>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99097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a:extLst>
              <a:ext uri="{FF2B5EF4-FFF2-40B4-BE49-F238E27FC236}">
                <a16:creationId xmlns:a16="http://schemas.microsoft.com/office/drawing/2014/main" id="{762D4332-3A99-A508-4CFA-E381E2FF8EE1}"/>
              </a:ext>
            </a:extLst>
          </p:cNvPr>
          <p:cNvPicPr/>
          <p:nvPr/>
        </p:nvPicPr>
        <p:blipFill>
          <a:blip r:embed="rId2"/>
          <a:stretch>
            <a:fillRect/>
          </a:stretch>
        </p:blipFill>
        <p:spPr>
          <a:xfrm>
            <a:off x="-1" y="18471"/>
            <a:ext cx="12192001" cy="6841331"/>
          </a:xfrm>
          <a:prstGeom prst="rect">
            <a:avLst/>
          </a:prstGeom>
        </p:spPr>
      </p:pic>
      <p:sp>
        <p:nvSpPr>
          <p:cNvPr id="6" name="Slide Number Placeholder 5">
            <a:extLst>
              <a:ext uri="{FF2B5EF4-FFF2-40B4-BE49-F238E27FC236}">
                <a16:creationId xmlns:a16="http://schemas.microsoft.com/office/drawing/2014/main" id="{01D11E73-B1EC-32C9-50F4-2969512EA8CB}"/>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7</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8" name="TextBox 17">
            <a:extLst>
              <a:ext uri="{FF2B5EF4-FFF2-40B4-BE49-F238E27FC236}">
                <a16:creationId xmlns:a16="http://schemas.microsoft.com/office/drawing/2014/main" id="{13EB5954-0FFD-4A17-23AB-55785184673E}"/>
              </a:ext>
            </a:extLst>
          </p:cNvPr>
          <p:cNvSpPr txBox="1"/>
          <p:nvPr/>
        </p:nvSpPr>
        <p:spPr>
          <a:xfrm>
            <a:off x="843326" y="419065"/>
            <a:ext cx="4236674" cy="1077218"/>
          </a:xfrm>
          <a:prstGeom prst="rect">
            <a:avLst/>
          </a:prstGeom>
          <a:noFill/>
        </p:spPr>
        <p:txBody>
          <a:bodyPr wrap="square">
            <a:spAutoFit/>
          </a:bodyPr>
          <a:lstStyle/>
          <a:p>
            <a:r>
              <a:rPr lang="en-US" altLang="en-US" sz="3200" kern="1200" dirty="0">
                <a:latin typeface="Tahoma" panose="020B0604030504040204" pitchFamily="34" charset="0"/>
                <a:ea typeface="Tahoma" panose="020B0604030504040204" pitchFamily="34" charset="0"/>
                <a:cs typeface="Tahoma" panose="020B0604030504040204" pitchFamily="34" charset="0"/>
              </a:rPr>
              <a:t>TEAM CHARTER: </a:t>
            </a:r>
            <a:r>
              <a:rPr lang="en-US" altLang="en-US" sz="3200" b="1" kern="1200" dirty="0">
                <a:latin typeface="Tahoma" panose="020B0604030504040204" pitchFamily="34" charset="0"/>
                <a:ea typeface="Tahoma" panose="020B0604030504040204" pitchFamily="34" charset="0"/>
                <a:cs typeface="Tahoma" panose="020B0604030504040204" pitchFamily="34" charset="0"/>
              </a:rPr>
              <a:t>COMMUNICATIONS</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pic>
        <p:nvPicPr>
          <p:cNvPr id="19" name="Graphic 18">
            <a:extLst>
              <a:ext uri="{FF2B5EF4-FFF2-40B4-BE49-F238E27FC236}">
                <a16:creationId xmlns:a16="http://schemas.microsoft.com/office/drawing/2014/main" id="{53FA367F-780D-4D74-15ED-F52ADCB0F2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815" y="133134"/>
            <a:ext cx="1011187" cy="1076325"/>
          </a:xfrm>
          <a:prstGeom prst="rect">
            <a:avLst/>
          </a:prstGeom>
        </p:spPr>
      </p:pic>
      <p:sp>
        <p:nvSpPr>
          <p:cNvPr id="20" name="Rectangle: Rounded Corners 19">
            <a:extLst>
              <a:ext uri="{FF2B5EF4-FFF2-40B4-BE49-F238E27FC236}">
                <a16:creationId xmlns:a16="http://schemas.microsoft.com/office/drawing/2014/main" id="{C450DA2C-04C9-1B2F-7313-4066FCDC382B}"/>
              </a:ext>
            </a:extLst>
          </p:cNvPr>
          <p:cNvSpPr/>
          <p:nvPr/>
        </p:nvSpPr>
        <p:spPr>
          <a:xfrm>
            <a:off x="843326" y="2373857"/>
            <a:ext cx="3413714" cy="4347617"/>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85E29B47-6BA7-821E-873E-07F255C82A0B}"/>
              </a:ext>
            </a:extLst>
          </p:cNvPr>
          <p:cNvSpPr txBox="1"/>
          <p:nvPr/>
        </p:nvSpPr>
        <p:spPr>
          <a:xfrm>
            <a:off x="877460" y="2454516"/>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Areas in Team’s Scope:</a:t>
            </a:r>
          </a:p>
        </p:txBody>
      </p:sp>
      <p:sp>
        <p:nvSpPr>
          <p:cNvPr id="22" name="TextBox 21">
            <a:extLst>
              <a:ext uri="{FF2B5EF4-FFF2-40B4-BE49-F238E27FC236}">
                <a16:creationId xmlns:a16="http://schemas.microsoft.com/office/drawing/2014/main" id="{AF20C2DC-4B83-43B4-3F36-530F16324B6B}"/>
              </a:ext>
            </a:extLst>
          </p:cNvPr>
          <p:cNvSpPr txBox="1"/>
          <p:nvPr/>
        </p:nvSpPr>
        <p:spPr>
          <a:xfrm>
            <a:off x="877460" y="2770426"/>
            <a:ext cx="3436790" cy="3990323"/>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All aspects of communication relative to the acquisition and integration of Acquiree</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Providing vehicles and coordinating with other integration teams to ensure important information is communicated on a timely basis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Definition and execution of all interim and on-going internal communication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Coordination and execution of all external communication to clients, partners and analysts/shareholders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Ensure employees feel informed and have a solid understanding of important developments that may impact them or their job</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3" name="Rectangle: Rounded Corners 22">
            <a:extLst>
              <a:ext uri="{FF2B5EF4-FFF2-40B4-BE49-F238E27FC236}">
                <a16:creationId xmlns:a16="http://schemas.microsoft.com/office/drawing/2014/main" id="{DB618C16-01B7-9846-1930-C247F05C0E14}"/>
              </a:ext>
            </a:extLst>
          </p:cNvPr>
          <p:cNvSpPr/>
          <p:nvPr/>
        </p:nvSpPr>
        <p:spPr>
          <a:xfrm>
            <a:off x="4521248" y="2373857"/>
            <a:ext cx="3413714" cy="4347617"/>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769E691C-9A2D-7994-1898-0A85B55A417C}"/>
              </a:ext>
            </a:extLst>
          </p:cNvPr>
          <p:cNvSpPr txBox="1"/>
          <p:nvPr/>
        </p:nvSpPr>
        <p:spPr>
          <a:xfrm>
            <a:off x="4555382" y="2454516"/>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Deliverables:</a:t>
            </a:r>
          </a:p>
        </p:txBody>
      </p:sp>
      <p:sp>
        <p:nvSpPr>
          <p:cNvPr id="25" name="TextBox 24">
            <a:extLst>
              <a:ext uri="{FF2B5EF4-FFF2-40B4-BE49-F238E27FC236}">
                <a16:creationId xmlns:a16="http://schemas.microsoft.com/office/drawing/2014/main" id="{1A67A07B-A70C-9D86-7EA7-E13E8F6D4A7E}"/>
              </a:ext>
            </a:extLst>
          </p:cNvPr>
          <p:cNvSpPr txBox="1"/>
          <p:nvPr/>
        </p:nvSpPr>
        <p:spPr>
          <a:xfrm>
            <a:off x="4555382" y="2756946"/>
            <a:ext cx="3379580" cy="1454694"/>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Detailed communication plan for the integration to keep all key constituencies informed throughout the process (employees, clients, partners, shareholders, analysts)</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Flawless execution against that plan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sp>
        <p:nvSpPr>
          <p:cNvPr id="26" name="Rectangle: Rounded Corners 25">
            <a:extLst>
              <a:ext uri="{FF2B5EF4-FFF2-40B4-BE49-F238E27FC236}">
                <a16:creationId xmlns:a16="http://schemas.microsoft.com/office/drawing/2014/main" id="{178F0E61-2C74-4E0F-BF66-793633A5E222}"/>
              </a:ext>
            </a:extLst>
          </p:cNvPr>
          <p:cNvSpPr/>
          <p:nvPr/>
        </p:nvSpPr>
        <p:spPr>
          <a:xfrm>
            <a:off x="8199170" y="2373857"/>
            <a:ext cx="3413714" cy="4347617"/>
          </a:xfrm>
          <a:prstGeom prst="roundRect">
            <a:avLst>
              <a:gd name="adj" fmla="val 4505"/>
            </a:avLst>
          </a:prstGeom>
          <a:solidFill>
            <a:schemeClr val="bg1"/>
          </a:solidFill>
          <a:ln>
            <a:noFill/>
          </a:ln>
          <a:effectLst>
            <a:outerShdw blurRad="228600" dist="38100" dir="4500000" sx="106000" sy="106000" algn="tl" rotWithShape="0">
              <a:prstClr val="black">
                <a:alpha val="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82E17B17-584D-8A57-90F2-15116C212BE2}"/>
              </a:ext>
            </a:extLst>
          </p:cNvPr>
          <p:cNvSpPr txBox="1"/>
          <p:nvPr/>
        </p:nvSpPr>
        <p:spPr>
          <a:xfrm>
            <a:off x="8233304" y="2454516"/>
            <a:ext cx="2769980" cy="307777"/>
          </a:xfrm>
          <a:prstGeom prst="rect">
            <a:avLst/>
          </a:prstGeom>
          <a:noFill/>
        </p:spPr>
        <p:txBody>
          <a:bodyPr wrap="square">
            <a:spAutoFit/>
          </a:bodyPr>
          <a:lstStyle/>
          <a:p>
            <a:r>
              <a:rPr lang="en-GB" altLang="en-US" sz="1400" b="1" dirty="0">
                <a:latin typeface="Tahoma" panose="020B0604030504040204" pitchFamily="34" charset="0"/>
                <a:ea typeface="Tahoma" panose="020B0604030504040204" pitchFamily="34" charset="0"/>
                <a:cs typeface="Tahoma" panose="020B0604030504040204" pitchFamily="34" charset="0"/>
              </a:rPr>
              <a:t>Key Questions:</a:t>
            </a:r>
          </a:p>
        </p:txBody>
      </p:sp>
      <p:sp>
        <p:nvSpPr>
          <p:cNvPr id="28" name="TextBox 27">
            <a:extLst>
              <a:ext uri="{FF2B5EF4-FFF2-40B4-BE49-F238E27FC236}">
                <a16:creationId xmlns:a16="http://schemas.microsoft.com/office/drawing/2014/main" id="{C6E5ADF8-638C-369A-A3D6-A6000CED7764}"/>
              </a:ext>
            </a:extLst>
          </p:cNvPr>
          <p:cNvSpPr txBox="1"/>
          <p:nvPr/>
        </p:nvSpPr>
        <p:spPr>
          <a:xfrm>
            <a:off x="8256380" y="2770426"/>
            <a:ext cx="3356504" cy="2146229"/>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ahoma" panose="020B0604030504040204" pitchFamily="34" charset="0"/>
                <a:ea typeface="Tahoma" panose="020B0604030504040204" pitchFamily="34" charset="0"/>
                <a:cs typeface="Tahoma" panose="020B0604030504040204" pitchFamily="34" charset="0"/>
              </a:rPr>
              <a:t>How quickly can we migrate to a common intranet and website?</a:t>
            </a:r>
          </a:p>
          <a:p>
            <a:pPr marL="342900" marR="0" lvl="0" indent="-342900">
              <a:lnSpc>
                <a:spcPct val="107000"/>
              </a:lnSpc>
              <a:spcBef>
                <a:spcPts val="0"/>
              </a:spcBef>
              <a:spcAft>
                <a:spcPts val="0"/>
              </a:spcAft>
              <a:buFont typeface="Symbol" panose="05050102010706020507" pitchFamily="18" charset="2"/>
              <a:buChar char=""/>
            </a:pPr>
            <a:r>
              <a:rPr lang="en-US" sz="1400" kern="100" dirty="0">
                <a:effectLst/>
                <a:latin typeface="Tahoma" panose="020B0604030504040204" pitchFamily="34" charset="0"/>
                <a:ea typeface="Tahoma" panose="020B0604030504040204" pitchFamily="34" charset="0"/>
                <a:cs typeface="Tahoma" panose="020B0604030504040204" pitchFamily="34" charset="0"/>
              </a:rPr>
              <a:t>What are the expected and preferred communications means at Acquiree?</a:t>
            </a:r>
          </a:p>
          <a:p>
            <a:pPr marL="342900" marR="0" lvl="0" indent="-342900">
              <a:lnSpc>
                <a:spcPct val="107000"/>
              </a:lnSpc>
              <a:spcBef>
                <a:spcPts val="0"/>
              </a:spcBef>
              <a:spcAft>
                <a:spcPts val="800"/>
              </a:spcAft>
              <a:buFont typeface="Symbol" panose="05050102010706020507" pitchFamily="18" charset="2"/>
              <a:buChar char=""/>
            </a:pPr>
            <a:r>
              <a:rPr lang="en-US" sz="1400" kern="100" dirty="0">
                <a:effectLst/>
                <a:latin typeface="Tahoma" panose="020B0604030504040204" pitchFamily="34" charset="0"/>
                <a:ea typeface="Tahoma" panose="020B0604030504040204" pitchFamily="34" charset="0"/>
                <a:cs typeface="Tahoma" panose="020B0604030504040204" pitchFamily="34" charset="0"/>
              </a:rPr>
              <a:t>What are the employee and client concerns which must be addressed as part of the communications plan?</a:t>
            </a:r>
          </a:p>
        </p:txBody>
      </p:sp>
      <p:sp>
        <p:nvSpPr>
          <p:cNvPr id="29" name="TextBox 28">
            <a:extLst>
              <a:ext uri="{FF2B5EF4-FFF2-40B4-BE49-F238E27FC236}">
                <a16:creationId xmlns:a16="http://schemas.microsoft.com/office/drawing/2014/main" id="{F0D58181-95E1-A147-E285-8754AE00546B}"/>
              </a:ext>
            </a:extLst>
          </p:cNvPr>
          <p:cNvSpPr txBox="1"/>
          <p:nvPr/>
        </p:nvSpPr>
        <p:spPr>
          <a:xfrm>
            <a:off x="4842973" y="1410435"/>
            <a:ext cx="2506054" cy="307777"/>
          </a:xfrm>
          <a:prstGeom prst="rect">
            <a:avLst/>
          </a:prstGeom>
          <a:noFill/>
        </p:spPr>
        <p:txBody>
          <a:bodyPr wrap="square">
            <a:spAutoFit/>
          </a:bodyPr>
          <a:lstStyle/>
          <a:p>
            <a:pPr marL="1828800" marR="0" lvl="0" indent="-1828800" algn="ctr" defTabSz="914400" rtl="0" eaLnBrk="0" fontAlgn="base" latinLnBrk="0" hangingPunct="0">
              <a:lnSpc>
                <a:spcPct val="100000"/>
              </a:lnSpc>
              <a:spcBef>
                <a:spcPct val="50000"/>
              </a:spcBef>
              <a:spcAft>
                <a:spcPct val="0"/>
              </a:spcAft>
              <a:buClr>
                <a:srgbClr val="FF9900"/>
              </a:buClr>
              <a:buSzTx/>
              <a:buFont typeface="Wingdings" pitchFamily="2" charset="2"/>
              <a:buNone/>
              <a:tabLst/>
            </a:pPr>
            <a:r>
              <a:rPr kumimoji="0" lang="en-US" altLang="en-US" sz="1400" b="1" i="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rPr>
              <a:t>Charter Statement:</a:t>
            </a:r>
            <a:endParaRPr kumimoji="0" lang="en-US" altLang="en-US" sz="1400" b="0" i="0" u="none" strike="noStrike" cap="none" normalizeH="0" baseline="0" dirty="0">
              <a:ln>
                <a:noFill/>
              </a:ln>
              <a:effectLst/>
              <a:latin typeface="Tahoma" panose="020B0604030504040204" pitchFamily="34" charset="0"/>
              <a:ea typeface="Tahoma" panose="020B0604030504040204" pitchFamily="34" charset="0"/>
              <a:cs typeface="Tahoma" panose="020B0604030504040204" pitchFamily="34" charset="0"/>
            </a:endParaRPr>
          </a:p>
        </p:txBody>
      </p:sp>
      <p:sp>
        <p:nvSpPr>
          <p:cNvPr id="30" name="TextBox 29">
            <a:extLst>
              <a:ext uri="{FF2B5EF4-FFF2-40B4-BE49-F238E27FC236}">
                <a16:creationId xmlns:a16="http://schemas.microsoft.com/office/drawing/2014/main" id="{4B3A6E74-0D33-137D-EFD0-FE651FB319B7}"/>
              </a:ext>
            </a:extLst>
          </p:cNvPr>
          <p:cNvSpPr txBox="1"/>
          <p:nvPr/>
        </p:nvSpPr>
        <p:spPr>
          <a:xfrm>
            <a:off x="1111398" y="1694333"/>
            <a:ext cx="10237276" cy="532646"/>
          </a:xfrm>
          <a:prstGeom prst="rect">
            <a:avLst/>
          </a:prstGeom>
          <a:noFill/>
        </p:spPr>
        <p:txBody>
          <a:bodyPr wrap="square">
            <a:spAutoFit/>
          </a:bodyPr>
          <a:lstStyle/>
          <a:p>
            <a:pPr marL="0" marR="0" algn="ctr">
              <a:lnSpc>
                <a:spcPct val="107000"/>
              </a:lnSpc>
              <a:spcBef>
                <a:spcPts val="0"/>
              </a:spcBef>
              <a:spcAft>
                <a:spcPts val="800"/>
              </a:spcAft>
            </a:pPr>
            <a:r>
              <a:rPr lang="en-US" sz="1400" kern="100" dirty="0">
                <a:effectLst/>
                <a:latin typeface="Tahoma" panose="020B0604030504040204" pitchFamily="34" charset="0"/>
                <a:ea typeface="Tahoma" panose="020B0604030504040204" pitchFamily="34" charset="0"/>
                <a:cs typeface="Tahoma" panose="020B0604030504040204" pitchFamily="34" charset="0"/>
              </a:rPr>
              <a:t>Coordinated strategy and project  plan for communicating all important information relative to the acquisition and integration of Acquiree into the Acquirer ‘s business. Key constituents include employees, clients, partners and analysts/shareholders.</a:t>
            </a:r>
          </a:p>
        </p:txBody>
      </p:sp>
    </p:spTree>
    <p:extLst>
      <p:ext uri="{BB962C8B-B14F-4D97-AF65-F5344CB8AC3E}">
        <p14:creationId xmlns:p14="http://schemas.microsoft.com/office/powerpoint/2010/main" val="976394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0" y="10160"/>
            <a:ext cx="12192000" cy="6841331"/>
          </a:xfrm>
          <a:prstGeom prst="rect">
            <a:avLst/>
          </a:prstGeom>
        </p:spPr>
      </p:pic>
      <p:sp>
        <p:nvSpPr>
          <p:cNvPr id="6" name="Slide Number Placeholder 5">
            <a:extLst>
              <a:ext uri="{FF2B5EF4-FFF2-40B4-BE49-F238E27FC236}">
                <a16:creationId xmlns:a16="http://schemas.microsoft.com/office/drawing/2014/main" id="{7B35C995-C1B4-1D44-D878-F944B94E9742}"/>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tx1"/>
                </a:solidFill>
                <a:latin typeface="Tahoma" panose="020B0604030504040204" pitchFamily="34" charset="0"/>
                <a:ea typeface="Tahoma" panose="020B0604030504040204" pitchFamily="34" charset="0"/>
                <a:cs typeface="Tahoma" panose="020B0604030504040204" pitchFamily="34" charset="0"/>
              </a:rPr>
              <a:t>8</a:t>
            </a:fld>
            <a:endParaRPr lang="en-US" sz="1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8" name="TextBox 7">
            <a:extLst>
              <a:ext uri="{FF2B5EF4-FFF2-40B4-BE49-F238E27FC236}">
                <a16:creationId xmlns:a16="http://schemas.microsoft.com/office/drawing/2014/main" id="{70E2D187-4EEA-224E-50A9-DACD1086E2F5}"/>
              </a:ext>
            </a:extLst>
          </p:cNvPr>
          <p:cNvSpPr txBox="1"/>
          <p:nvPr/>
        </p:nvSpPr>
        <p:spPr>
          <a:xfrm>
            <a:off x="1075159" y="2705725"/>
            <a:ext cx="2380165" cy="1446550"/>
          </a:xfrm>
          <a:prstGeom prst="rect">
            <a:avLst/>
          </a:prstGeom>
          <a:noFill/>
        </p:spPr>
        <p:txBody>
          <a:bodyPr wrap="square">
            <a:spAutoFit/>
          </a:bodyPr>
          <a:lstStyle/>
          <a:p>
            <a:r>
              <a:rPr lang="en-US" altLang="en-US" sz="4400" b="1" kern="1200" dirty="0">
                <a:latin typeface="Tahoma" panose="020B0604030504040204" pitchFamily="34" charset="0"/>
                <a:ea typeface="Tahoma" panose="020B0604030504040204" pitchFamily="34" charset="0"/>
                <a:cs typeface="Tahoma" panose="020B0604030504040204" pitchFamily="34" charset="0"/>
              </a:rPr>
              <a:t>END STATES</a:t>
            </a:r>
            <a:endParaRPr lang="en-US" sz="4400" b="1" dirty="0">
              <a:latin typeface="Tahoma" panose="020B0604030504040204" pitchFamily="34" charset="0"/>
              <a:ea typeface="Tahoma" panose="020B0604030504040204" pitchFamily="34" charset="0"/>
              <a:cs typeface="Tahoma" panose="020B0604030504040204" pitchFamily="34" charset="0"/>
            </a:endParaRPr>
          </a:p>
        </p:txBody>
      </p:sp>
      <p:pic>
        <p:nvPicPr>
          <p:cNvPr id="9" name="Graphic 8">
            <a:extLst>
              <a:ext uri="{FF2B5EF4-FFF2-40B4-BE49-F238E27FC236}">
                <a16:creationId xmlns:a16="http://schemas.microsoft.com/office/drawing/2014/main" id="{27846D4B-F70D-4EE5-35D1-1E5D4DFD6D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242834" y="2900028"/>
            <a:ext cx="1200818" cy="1076325"/>
          </a:xfrm>
          <a:prstGeom prst="rect">
            <a:avLst/>
          </a:prstGeom>
        </p:spPr>
      </p:pic>
      <p:sp>
        <p:nvSpPr>
          <p:cNvPr id="13" name="TextBox 12">
            <a:extLst>
              <a:ext uri="{FF2B5EF4-FFF2-40B4-BE49-F238E27FC236}">
                <a16:creationId xmlns:a16="http://schemas.microsoft.com/office/drawing/2014/main" id="{B10D0D1C-C6AA-2A8E-F6B4-9809DE711D1E}"/>
              </a:ext>
            </a:extLst>
          </p:cNvPr>
          <p:cNvSpPr txBox="1"/>
          <p:nvPr/>
        </p:nvSpPr>
        <p:spPr>
          <a:xfrm>
            <a:off x="8340437" y="2206262"/>
            <a:ext cx="2909455" cy="3298788"/>
          </a:xfrm>
          <a:prstGeom prst="rect">
            <a:avLst/>
          </a:prstGeom>
          <a:noFill/>
        </p:spPr>
        <p:txBody>
          <a:bodyPr wrap="square">
            <a:spAutoFit/>
          </a:bodyPr>
          <a:lstStyle/>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One consolidated Marketing organization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Business Intelligence and E-Commerce functions and reporting relationships clearly defined and re-organization implemented</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One consolidated go-to-market plan per region</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GB" sz="1400" kern="100" dirty="0">
                <a:effectLst/>
                <a:latin typeface="Tahoma" panose="020B0604030504040204" pitchFamily="34" charset="0"/>
                <a:ea typeface="Tahoma" panose="020B0604030504040204" pitchFamily="34" charset="0"/>
                <a:cs typeface="Tahoma" panose="020B0604030504040204" pitchFamily="34" charset="0"/>
              </a:rPr>
              <a:t>One consolidated and globally coordinated communication plan – new, consolidate strategy and plan will launch January 1</a:t>
            </a:r>
            <a:endParaRPr lang="en-US" sz="1400" kern="1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14" name="Graphic 13">
            <a:extLst>
              <a:ext uri="{FF2B5EF4-FFF2-40B4-BE49-F238E27FC236}">
                <a16:creationId xmlns:a16="http://schemas.microsoft.com/office/drawing/2014/main" id="{8184AB32-3A2C-C8D9-AFDF-A8D992DC81E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99857" y="170078"/>
            <a:ext cx="1392285" cy="1076325"/>
          </a:xfrm>
          <a:prstGeom prst="rect">
            <a:avLst/>
          </a:prstGeom>
        </p:spPr>
      </p:pic>
      <p:sp>
        <p:nvSpPr>
          <p:cNvPr id="2" name="Holder 5">
            <a:extLst>
              <a:ext uri="{FF2B5EF4-FFF2-40B4-BE49-F238E27FC236}">
                <a16:creationId xmlns:a16="http://schemas.microsoft.com/office/drawing/2014/main" id="{68D8B385-07C1-0F83-ABCD-3E31DE95550F}"/>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tx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996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p:nvPr/>
        </p:nvPicPr>
        <p:blipFill>
          <a:blip r:embed="rId2"/>
          <a:stretch>
            <a:fillRect/>
          </a:stretch>
        </p:blipFill>
        <p:spPr>
          <a:xfrm>
            <a:off x="0" y="0"/>
            <a:ext cx="12221706" cy="6858000"/>
          </a:xfrm>
          <a:prstGeom prst="rect">
            <a:avLst/>
          </a:prstGeom>
        </p:spPr>
      </p:pic>
      <p:sp>
        <p:nvSpPr>
          <p:cNvPr id="6" name="TextBox 5">
            <a:extLst>
              <a:ext uri="{FF2B5EF4-FFF2-40B4-BE49-F238E27FC236}">
                <a16:creationId xmlns:a16="http://schemas.microsoft.com/office/drawing/2014/main" id="{EF2D0EB3-F6AC-7E44-DBE6-382DD2C7CB60}"/>
              </a:ext>
            </a:extLst>
          </p:cNvPr>
          <p:cNvSpPr txBox="1"/>
          <p:nvPr/>
        </p:nvSpPr>
        <p:spPr>
          <a:xfrm>
            <a:off x="838200" y="992971"/>
            <a:ext cx="2505364" cy="584775"/>
          </a:xfrm>
          <a:prstGeom prst="rect">
            <a:avLst/>
          </a:prstGeom>
          <a:noFill/>
        </p:spPr>
        <p:txBody>
          <a:bodyPr wrap="square">
            <a:spAutoFit/>
          </a:bodyPr>
          <a:lstStyle/>
          <a:p>
            <a:r>
              <a:rPr lang="en-US"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BRANDING</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TextBox 6">
            <a:extLst>
              <a:ext uri="{FF2B5EF4-FFF2-40B4-BE49-F238E27FC236}">
                <a16:creationId xmlns:a16="http://schemas.microsoft.com/office/drawing/2014/main" id="{17B33CD7-5049-9949-1DB4-42C6DC7FF2E2}"/>
              </a:ext>
            </a:extLst>
          </p:cNvPr>
          <p:cNvSpPr txBox="1"/>
          <p:nvPr/>
        </p:nvSpPr>
        <p:spPr>
          <a:xfrm>
            <a:off x="1675246" y="1577746"/>
            <a:ext cx="3336636" cy="584775"/>
          </a:xfrm>
          <a:prstGeom prst="rect">
            <a:avLst/>
          </a:prstGeom>
          <a:noFill/>
        </p:spPr>
        <p:txBody>
          <a:bodyPr wrap="square">
            <a:spAutoFit/>
          </a:bodyPr>
          <a:lstStyle/>
          <a:p>
            <a:r>
              <a:rPr lang="en-US" alt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MIGRATION</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8" name="Graphic 7">
            <a:extLst>
              <a:ext uri="{FF2B5EF4-FFF2-40B4-BE49-F238E27FC236}">
                <a16:creationId xmlns:a16="http://schemas.microsoft.com/office/drawing/2014/main" id="{2DC216DC-17CE-A9F4-C7CB-6548FB0603E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23" y="1313066"/>
            <a:ext cx="1789488" cy="1076325"/>
          </a:xfrm>
          <a:prstGeom prst="rect">
            <a:avLst/>
          </a:prstGeom>
        </p:spPr>
      </p:pic>
      <p:sp>
        <p:nvSpPr>
          <p:cNvPr id="10" name="TextBox 9">
            <a:extLst>
              <a:ext uri="{FF2B5EF4-FFF2-40B4-BE49-F238E27FC236}">
                <a16:creationId xmlns:a16="http://schemas.microsoft.com/office/drawing/2014/main" id="{0603F4E7-7A3D-EDEC-D170-D96B48F79740}"/>
              </a:ext>
            </a:extLst>
          </p:cNvPr>
          <p:cNvSpPr txBox="1"/>
          <p:nvPr/>
        </p:nvSpPr>
        <p:spPr>
          <a:xfrm>
            <a:off x="2866737" y="2389391"/>
            <a:ext cx="2145145" cy="867930"/>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Particular care paid to managing client perceptions and concerns</a:t>
            </a:r>
          </a:p>
        </p:txBody>
      </p:sp>
      <p:sp>
        <p:nvSpPr>
          <p:cNvPr id="11" name="TextBox 10">
            <a:extLst>
              <a:ext uri="{FF2B5EF4-FFF2-40B4-BE49-F238E27FC236}">
                <a16:creationId xmlns:a16="http://schemas.microsoft.com/office/drawing/2014/main" id="{46A12141-8689-C158-218E-BCDE2ACD8BE0}"/>
              </a:ext>
            </a:extLst>
          </p:cNvPr>
          <p:cNvSpPr txBox="1"/>
          <p:nvPr/>
        </p:nvSpPr>
        <p:spPr>
          <a:xfrm>
            <a:off x="4248727" y="3480060"/>
            <a:ext cx="2019300" cy="1255728"/>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Encourages assimilation of employees’ attitude of one organization with aligned goals and a common culture</a:t>
            </a:r>
          </a:p>
        </p:txBody>
      </p:sp>
      <p:sp>
        <p:nvSpPr>
          <p:cNvPr id="13" name="TextBox 12">
            <a:extLst>
              <a:ext uri="{FF2B5EF4-FFF2-40B4-BE49-F238E27FC236}">
                <a16:creationId xmlns:a16="http://schemas.microsoft.com/office/drawing/2014/main" id="{2E0BD1F6-856C-5D42-9FA5-FA11B71E68E3}"/>
              </a:ext>
            </a:extLst>
          </p:cNvPr>
          <p:cNvSpPr txBox="1"/>
          <p:nvPr/>
        </p:nvSpPr>
        <p:spPr>
          <a:xfrm>
            <a:off x="5723082" y="4958527"/>
            <a:ext cx="2019300" cy="1061829"/>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Communicates alignment with client and partner desire for more global solutions and routes to market</a:t>
            </a:r>
          </a:p>
        </p:txBody>
      </p:sp>
      <p:sp>
        <p:nvSpPr>
          <p:cNvPr id="14" name="TextBox 13">
            <a:extLst>
              <a:ext uri="{FF2B5EF4-FFF2-40B4-BE49-F238E27FC236}">
                <a16:creationId xmlns:a16="http://schemas.microsoft.com/office/drawing/2014/main" id="{8DF7BFC3-9743-A1FC-1A53-1B4C8DFC3584}"/>
              </a:ext>
            </a:extLst>
          </p:cNvPr>
          <p:cNvSpPr txBox="1"/>
          <p:nvPr/>
        </p:nvSpPr>
        <p:spPr>
          <a:xfrm>
            <a:off x="8745515" y="4958527"/>
            <a:ext cx="2118591" cy="1061829"/>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1400" dirty="0">
                <a:solidFill>
                  <a:schemeClr val="bg1"/>
                </a:solidFill>
                <a:latin typeface="Tahoma" panose="020B0604030504040204" pitchFamily="34" charset="0"/>
                <a:ea typeface="Tahoma" panose="020B0604030504040204" pitchFamily="34" charset="0"/>
                <a:cs typeface="Tahoma" panose="020B0604030504040204" pitchFamily="34" charset="0"/>
              </a:rPr>
              <a:t>In APAC and non-UK EMEA, allows transition to take place when we can reassure clients that nothing else is changing</a:t>
            </a:r>
          </a:p>
        </p:txBody>
      </p:sp>
      <p:cxnSp>
        <p:nvCxnSpPr>
          <p:cNvPr id="18" name="Straight Connector 17">
            <a:extLst>
              <a:ext uri="{FF2B5EF4-FFF2-40B4-BE49-F238E27FC236}">
                <a16:creationId xmlns:a16="http://schemas.microsoft.com/office/drawing/2014/main" id="{5397E2E4-83C7-3AA1-81E8-B4AD727EB3FB}"/>
              </a:ext>
            </a:extLst>
          </p:cNvPr>
          <p:cNvCxnSpPr>
            <a:cxnSpLocks/>
          </p:cNvCxnSpPr>
          <p:nvPr/>
        </p:nvCxnSpPr>
        <p:spPr>
          <a:xfrm>
            <a:off x="2866737" y="2389391"/>
            <a:ext cx="0" cy="103960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E1CC6D0-C2E9-C313-029F-2855CF9A3CF6}"/>
              </a:ext>
            </a:extLst>
          </p:cNvPr>
          <p:cNvCxnSpPr/>
          <p:nvPr/>
        </p:nvCxnSpPr>
        <p:spPr>
          <a:xfrm>
            <a:off x="2866737" y="3429000"/>
            <a:ext cx="138199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358BC1A-8AF3-16DC-600B-4729E55F61EB}"/>
              </a:ext>
            </a:extLst>
          </p:cNvPr>
          <p:cNvCxnSpPr>
            <a:cxnSpLocks/>
          </p:cNvCxnSpPr>
          <p:nvPr/>
        </p:nvCxnSpPr>
        <p:spPr>
          <a:xfrm>
            <a:off x="4248727" y="3429000"/>
            <a:ext cx="0" cy="14200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9DFD9B4-BA90-3401-5D16-246A2EC375EE}"/>
              </a:ext>
            </a:extLst>
          </p:cNvPr>
          <p:cNvCxnSpPr/>
          <p:nvPr/>
        </p:nvCxnSpPr>
        <p:spPr>
          <a:xfrm>
            <a:off x="4248727" y="4858327"/>
            <a:ext cx="147435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DB219D6-C82B-78E6-146D-E3C0A2633392}"/>
              </a:ext>
            </a:extLst>
          </p:cNvPr>
          <p:cNvCxnSpPr/>
          <p:nvPr/>
        </p:nvCxnSpPr>
        <p:spPr>
          <a:xfrm>
            <a:off x="5723082" y="4849091"/>
            <a:ext cx="0" cy="117126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3B2906B-F73C-6F1F-F78A-FEF3B2170CF8}"/>
              </a:ext>
            </a:extLst>
          </p:cNvPr>
          <p:cNvCxnSpPr/>
          <p:nvPr/>
        </p:nvCxnSpPr>
        <p:spPr>
          <a:xfrm>
            <a:off x="5723082" y="6020356"/>
            <a:ext cx="1869209"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4803B47-E769-CAD4-4253-43342A794551}"/>
              </a:ext>
            </a:extLst>
          </p:cNvPr>
          <p:cNvCxnSpPr>
            <a:cxnSpLocks/>
          </p:cNvCxnSpPr>
          <p:nvPr/>
        </p:nvCxnSpPr>
        <p:spPr>
          <a:xfrm>
            <a:off x="8736278" y="6020356"/>
            <a:ext cx="21278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Slide Number Placeholder 5">
            <a:extLst>
              <a:ext uri="{FF2B5EF4-FFF2-40B4-BE49-F238E27FC236}">
                <a16:creationId xmlns:a16="http://schemas.microsoft.com/office/drawing/2014/main" id="{2F5E9326-0AB2-6689-8DBC-786A8F247FA2}"/>
              </a:ext>
            </a:extLst>
          </p:cNvPr>
          <p:cNvSpPr>
            <a:spLocks noGrp="1"/>
          </p:cNvSpPr>
          <p:nvPr>
            <p:ph type="sldNum" sz="quarter" idx="12"/>
          </p:nvPr>
        </p:nvSpPr>
        <p:spPr>
          <a:xfrm>
            <a:off x="9095442" y="6356350"/>
            <a:ext cx="2743200" cy="365125"/>
          </a:xfrm>
        </p:spPr>
        <p:txBody>
          <a:bodyPr/>
          <a:lstStyle/>
          <a:p>
            <a:fld id="{B8CA717F-9492-42CF-AAC4-0C87C3A79616}" type="slidenum">
              <a:rPr lang="en-US" sz="1400" b="1" smtClean="0">
                <a:solidFill>
                  <a:schemeClr val="bg1"/>
                </a:solidFill>
                <a:latin typeface="Tahoma" panose="020B0604030504040204" pitchFamily="34" charset="0"/>
                <a:ea typeface="Tahoma" panose="020B0604030504040204" pitchFamily="34" charset="0"/>
                <a:cs typeface="Tahoma" panose="020B0604030504040204" pitchFamily="34" charset="0"/>
              </a:rPr>
              <a:t>9</a:t>
            </a:fld>
            <a:endParaRPr lang="en-US" sz="14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36" name="Picture 35">
            <a:extLst>
              <a:ext uri="{FF2B5EF4-FFF2-40B4-BE49-F238E27FC236}">
                <a16:creationId xmlns:a16="http://schemas.microsoft.com/office/drawing/2014/main" id="{F250702E-5D71-3103-E1CB-72C07EF9DD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636" y="71036"/>
            <a:ext cx="561423" cy="561423"/>
          </a:xfrm>
          <a:prstGeom prst="rect">
            <a:avLst/>
          </a:prstGeom>
        </p:spPr>
      </p:pic>
      <p:sp>
        <p:nvSpPr>
          <p:cNvPr id="37" name="TextBox 36">
            <a:extLst>
              <a:ext uri="{FF2B5EF4-FFF2-40B4-BE49-F238E27FC236}">
                <a16:creationId xmlns:a16="http://schemas.microsoft.com/office/drawing/2014/main" id="{09F46E29-1C0A-4050-BE1E-46D246C6B02F}"/>
              </a:ext>
            </a:extLst>
          </p:cNvPr>
          <p:cNvSpPr txBox="1"/>
          <p:nvPr/>
        </p:nvSpPr>
        <p:spPr>
          <a:xfrm>
            <a:off x="2149187" y="2389391"/>
            <a:ext cx="641349" cy="424732"/>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1.</a:t>
            </a:r>
          </a:p>
        </p:txBody>
      </p:sp>
      <p:sp>
        <p:nvSpPr>
          <p:cNvPr id="38" name="TextBox 37">
            <a:extLst>
              <a:ext uri="{FF2B5EF4-FFF2-40B4-BE49-F238E27FC236}">
                <a16:creationId xmlns:a16="http://schemas.microsoft.com/office/drawing/2014/main" id="{9A910385-7F51-3E6F-E3A6-4AA635B05A8F}"/>
              </a:ext>
            </a:extLst>
          </p:cNvPr>
          <p:cNvSpPr txBox="1"/>
          <p:nvPr/>
        </p:nvSpPr>
        <p:spPr>
          <a:xfrm>
            <a:off x="3500324" y="3527901"/>
            <a:ext cx="641349" cy="424732"/>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sp>
        <p:nvSpPr>
          <p:cNvPr id="39" name="TextBox 38">
            <a:extLst>
              <a:ext uri="{FF2B5EF4-FFF2-40B4-BE49-F238E27FC236}">
                <a16:creationId xmlns:a16="http://schemas.microsoft.com/office/drawing/2014/main" id="{DEC945A0-5896-0B49-60E9-E4F287A48DD7}"/>
              </a:ext>
            </a:extLst>
          </p:cNvPr>
          <p:cNvSpPr txBox="1"/>
          <p:nvPr/>
        </p:nvSpPr>
        <p:spPr>
          <a:xfrm>
            <a:off x="5045971" y="4980867"/>
            <a:ext cx="641349" cy="424732"/>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sp>
        <p:nvSpPr>
          <p:cNvPr id="40" name="TextBox 39">
            <a:extLst>
              <a:ext uri="{FF2B5EF4-FFF2-40B4-BE49-F238E27FC236}">
                <a16:creationId xmlns:a16="http://schemas.microsoft.com/office/drawing/2014/main" id="{3F49164E-04D1-9238-4F2F-4EC0AE10FC6C}"/>
              </a:ext>
            </a:extLst>
          </p:cNvPr>
          <p:cNvSpPr txBox="1"/>
          <p:nvPr/>
        </p:nvSpPr>
        <p:spPr>
          <a:xfrm>
            <a:off x="8151214" y="5009991"/>
            <a:ext cx="641349" cy="424732"/>
          </a:xfrm>
          <a:prstGeom prst="rect">
            <a:avLst/>
          </a:prstGeom>
          <a:noFill/>
        </p:spPr>
        <p:txBody>
          <a:bodyPr wrap="square">
            <a:spAutoFit/>
          </a:bodyPr>
          <a:lstStyle/>
          <a:p>
            <a:pPr eaLnBrk="1" hangingPunct="1">
              <a:lnSpc>
                <a:spcPct val="90000"/>
              </a:lnSpc>
              <a:spcBef>
                <a:spcPct val="20000"/>
              </a:spcBef>
              <a:buClr>
                <a:schemeClr val="accent1"/>
              </a:buClr>
              <a:buSzPct val="70000"/>
            </a:pPr>
            <a:r>
              <a:rPr lang="en-US" alt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4.</a:t>
            </a:r>
          </a:p>
        </p:txBody>
      </p:sp>
      <p:cxnSp>
        <p:nvCxnSpPr>
          <p:cNvPr id="41" name="Straight Connector 40">
            <a:extLst>
              <a:ext uri="{FF2B5EF4-FFF2-40B4-BE49-F238E27FC236}">
                <a16:creationId xmlns:a16="http://schemas.microsoft.com/office/drawing/2014/main" id="{E3B6778C-018A-B221-9D75-488C93BE799C}"/>
              </a:ext>
            </a:extLst>
          </p:cNvPr>
          <p:cNvCxnSpPr>
            <a:cxnSpLocks/>
          </p:cNvCxnSpPr>
          <p:nvPr/>
        </p:nvCxnSpPr>
        <p:spPr>
          <a:xfrm>
            <a:off x="8736278" y="4930140"/>
            <a:ext cx="0" cy="10937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Holder 5">
            <a:extLst>
              <a:ext uri="{FF2B5EF4-FFF2-40B4-BE49-F238E27FC236}">
                <a16:creationId xmlns:a16="http://schemas.microsoft.com/office/drawing/2014/main" id="{BE9CC22E-6A3C-FC52-3EDD-CFC31734E033}"/>
              </a:ext>
            </a:extLst>
          </p:cNvPr>
          <p:cNvSpPr txBox="1">
            <a:spLocks/>
          </p:cNvSpPr>
          <p:nvPr/>
        </p:nvSpPr>
        <p:spPr>
          <a:xfrm>
            <a:off x="353358" y="6446579"/>
            <a:ext cx="4521517" cy="184666"/>
          </a:xfrm>
          <a:prstGeom prst="rect">
            <a:avLst/>
          </a:prstGeom>
          <a:noFill/>
          <a:ln>
            <a:noFill/>
          </a:ln>
        </p:spPr>
        <p:txBody>
          <a:bodyPr spcFirstLastPara="1" wrap="square" lIns="0" tIns="0" rIns="0" bIns="0" anchor="ctr" anchorCtr="0">
            <a:spAutoFit/>
          </a:bodyPr>
          <a:lstStyle/>
          <a:p>
            <a:pPr marL="0" marR="0">
              <a:spcBef>
                <a:spcPts val="0"/>
              </a:spcBef>
              <a:spcAft>
                <a:spcPts val="0"/>
              </a:spcAft>
            </a:pPr>
            <a:r>
              <a:rPr lang="en-US" sz="1200" kern="1200" dirty="0">
                <a:solidFill>
                  <a:schemeClr val="bg1"/>
                </a:solidFill>
                <a:effectLst/>
                <a:latin typeface="Tahoma" panose="020B0604030504040204" pitchFamily="34" charset="0"/>
                <a:ea typeface="Tahoma" panose="020B0604030504040204" pitchFamily="34" charset="0"/>
                <a:cs typeface="Tahoma" panose="020B0604030504040204" pitchFamily="34" charset="0"/>
              </a:rPr>
              <a:t>© 100-Day Advisors    MandAPlaybook.com</a:t>
            </a:r>
            <a:endParaRPr lang="en-US" sz="1200" dirty="0">
              <a:solidFill>
                <a:schemeClr val="bg1"/>
              </a:solidFill>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285081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1630</TotalTime>
  <Words>2060</Words>
  <Application>Microsoft Office PowerPoint</Application>
  <PresentationFormat>Widescreen</PresentationFormat>
  <Paragraphs>259</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Calibri Light</vt:lpstr>
      <vt:lpstr>Century Gothic</vt:lpstr>
      <vt:lpstr>Courier New</vt:lpstr>
      <vt:lpstr>Symbol</vt:lpstr>
      <vt:lpstr>Tahoma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Joseph Aberger</cp:lastModifiedBy>
  <cp:revision>7</cp:revision>
  <dcterms:created xsi:type="dcterms:W3CDTF">2023-10-19T13:44:10Z</dcterms:created>
  <dcterms:modified xsi:type="dcterms:W3CDTF">2026-07-25T19:16:20Z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1751623</vt:lpwstr>
  </property>
  <property fmtid="{D5CDD505-2E9C-101B-9397-08002B2CF9AE}" pid="3" name="NXPowerLiteSettings">
    <vt:lpwstr>F7000400038000</vt:lpwstr>
  </property>
  <property fmtid="{D5CDD505-2E9C-101B-9397-08002B2CF9AE}" pid="4" name="NXPowerLiteVersion">
    <vt:lpwstr>S10.0.0</vt:lpwstr>
  </property>
</Properties>
</file>